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47"/>
  </p:notesMasterIdLst>
  <p:sldIdLst>
    <p:sldId id="258" r:id="rId2"/>
    <p:sldId id="259" r:id="rId3"/>
    <p:sldId id="275" r:id="rId4"/>
    <p:sldId id="322" r:id="rId5"/>
    <p:sldId id="276" r:id="rId6"/>
    <p:sldId id="324" r:id="rId7"/>
    <p:sldId id="306" r:id="rId8"/>
    <p:sldId id="312" r:id="rId9"/>
    <p:sldId id="313" r:id="rId10"/>
    <p:sldId id="271" r:id="rId11"/>
    <p:sldId id="277" r:id="rId12"/>
    <p:sldId id="280" r:id="rId13"/>
    <p:sldId id="278" r:id="rId14"/>
    <p:sldId id="307" r:id="rId15"/>
    <p:sldId id="279" r:id="rId16"/>
    <p:sldId id="281" r:id="rId17"/>
    <p:sldId id="308" r:id="rId18"/>
    <p:sldId id="283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309" r:id="rId27"/>
    <p:sldId id="262" r:id="rId28"/>
    <p:sldId id="323" r:id="rId29"/>
    <p:sldId id="314" r:id="rId30"/>
    <p:sldId id="315" r:id="rId31"/>
    <p:sldId id="325" r:id="rId32"/>
    <p:sldId id="263" r:id="rId33"/>
    <p:sldId id="299" r:id="rId34"/>
    <p:sldId id="316" r:id="rId35"/>
    <p:sldId id="300" r:id="rId36"/>
    <p:sldId id="317" r:id="rId37"/>
    <p:sldId id="318" r:id="rId38"/>
    <p:sldId id="319" r:id="rId39"/>
    <p:sldId id="301" r:id="rId40"/>
    <p:sldId id="321" r:id="rId41"/>
    <p:sldId id="303" r:id="rId42"/>
    <p:sldId id="302" r:id="rId43"/>
    <p:sldId id="266" r:id="rId44"/>
    <p:sldId id="304" r:id="rId45"/>
    <p:sldId id="268" r:id="rId46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38E"/>
    <a:srgbClr val="F36976"/>
    <a:srgbClr val="E73A1C"/>
    <a:srgbClr val="979A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3"/>
    <p:restoredTop sz="94646"/>
  </p:normalViewPr>
  <p:slideViewPr>
    <p:cSldViewPr snapToGrid="0" snapToObjects="1">
      <p:cViewPr varScale="1">
        <p:scale>
          <a:sx n="44" d="100"/>
          <a:sy n="44" d="100"/>
        </p:scale>
        <p:origin x="-91" y="-74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3F66-C3DA-644C-AA57-3C016243217C}" type="datetimeFigureOut">
              <a:rPr kumimoji="1" lang="zh-CN" altLang="en-US" smtClean="0"/>
              <a:pPr/>
              <a:t>2018/7/17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36D5-F221-7148-B5DD-FCABD050E37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0345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形状 8"/>
          <p:cNvSpPr/>
          <p:nvPr userDrawn="1"/>
        </p:nvSpPr>
        <p:spPr>
          <a:xfrm rot="5400000">
            <a:off x="7443132" y="2385874"/>
            <a:ext cx="6858003" cy="2086245"/>
          </a:xfrm>
          <a:custGeom>
            <a:avLst/>
            <a:gdLst>
              <a:gd name="connsiteX0" fmla="*/ 0 w 5357262"/>
              <a:gd name="connsiteY0" fmla="*/ 1564684 h 1564684"/>
              <a:gd name="connsiteX1" fmla="*/ 0 w 5357262"/>
              <a:gd name="connsiteY1" fmla="*/ 478242 h 1564684"/>
              <a:gd name="connsiteX2" fmla="*/ 2566300 w 5357262"/>
              <a:gd name="connsiteY2" fmla="*/ 478242 h 1564684"/>
              <a:gd name="connsiteX3" fmla="*/ 2566300 w 5357262"/>
              <a:gd name="connsiteY3" fmla="*/ 151550 h 1564684"/>
              <a:gd name="connsiteX4" fmla="*/ 2717850 w 5357262"/>
              <a:gd name="connsiteY4" fmla="*/ 0 h 1564684"/>
              <a:gd name="connsiteX5" fmla="*/ 4668518 w 5357262"/>
              <a:gd name="connsiteY5" fmla="*/ 0 h 1564684"/>
              <a:gd name="connsiteX6" fmla="*/ 4820068 w 5357262"/>
              <a:gd name="connsiteY6" fmla="*/ 151550 h 1564684"/>
              <a:gd name="connsiteX7" fmla="*/ 4820068 w 5357262"/>
              <a:gd name="connsiteY7" fmla="*/ 478242 h 1564684"/>
              <a:gd name="connsiteX8" fmla="*/ 5357262 w 5357262"/>
              <a:gd name="connsiteY8" fmla="*/ 478242 h 1564684"/>
              <a:gd name="connsiteX9" fmla="*/ 5357262 w 5357262"/>
              <a:gd name="connsiteY9" fmla="*/ 1564684 h 15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7262" h="1564684">
                <a:moveTo>
                  <a:pt x="0" y="1564684"/>
                </a:moveTo>
                <a:lnTo>
                  <a:pt x="0" y="478242"/>
                </a:lnTo>
                <a:lnTo>
                  <a:pt x="2566300" y="478242"/>
                </a:lnTo>
                <a:lnTo>
                  <a:pt x="2566300" y="151550"/>
                </a:lnTo>
                <a:cubicBezTo>
                  <a:pt x="2566300" y="67851"/>
                  <a:pt x="2634151" y="0"/>
                  <a:pt x="2717850" y="0"/>
                </a:cubicBezTo>
                <a:lnTo>
                  <a:pt x="4668518" y="0"/>
                </a:lnTo>
                <a:cubicBezTo>
                  <a:pt x="4752217" y="0"/>
                  <a:pt x="4820068" y="67851"/>
                  <a:pt x="4820068" y="151550"/>
                </a:cubicBezTo>
                <a:lnTo>
                  <a:pt x="4820068" y="478242"/>
                </a:lnTo>
                <a:lnTo>
                  <a:pt x="5357262" y="478242"/>
                </a:lnTo>
                <a:lnTo>
                  <a:pt x="5357262" y="15646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10" name="任意形状 9"/>
          <p:cNvSpPr/>
          <p:nvPr userDrawn="1"/>
        </p:nvSpPr>
        <p:spPr>
          <a:xfrm>
            <a:off x="8380425" y="-1"/>
            <a:ext cx="2099743" cy="6858000"/>
          </a:xfrm>
          <a:custGeom>
            <a:avLst/>
            <a:gdLst>
              <a:gd name="connsiteX0" fmla="*/ 0 w 1574807"/>
              <a:gd name="connsiteY0" fmla="*/ 0 h 5357260"/>
              <a:gd name="connsiteX1" fmla="*/ 1086440 w 1574807"/>
              <a:gd name="connsiteY1" fmla="*/ 0 h 5357260"/>
              <a:gd name="connsiteX2" fmla="*/ 1086440 w 1574807"/>
              <a:gd name="connsiteY2" fmla="*/ 1883125 h 5357260"/>
              <a:gd name="connsiteX3" fmla="*/ 1423257 w 1574807"/>
              <a:gd name="connsiteY3" fmla="*/ 1883125 h 5357260"/>
              <a:gd name="connsiteX4" fmla="*/ 1574807 w 1574807"/>
              <a:gd name="connsiteY4" fmla="*/ 2034675 h 5357260"/>
              <a:gd name="connsiteX5" fmla="*/ 1574807 w 1574807"/>
              <a:gd name="connsiteY5" fmla="*/ 3985343 h 5357260"/>
              <a:gd name="connsiteX6" fmla="*/ 1423257 w 1574807"/>
              <a:gd name="connsiteY6" fmla="*/ 4136893 h 5357260"/>
              <a:gd name="connsiteX7" fmla="*/ 1086440 w 1574807"/>
              <a:gd name="connsiteY7" fmla="*/ 4136893 h 5357260"/>
              <a:gd name="connsiteX8" fmla="*/ 1086440 w 1574807"/>
              <a:gd name="connsiteY8" fmla="*/ 5357260 h 5357260"/>
              <a:gd name="connsiteX9" fmla="*/ 0 w 1574807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4807" h="5357260">
                <a:moveTo>
                  <a:pt x="0" y="0"/>
                </a:moveTo>
                <a:lnTo>
                  <a:pt x="1086440" y="0"/>
                </a:lnTo>
                <a:lnTo>
                  <a:pt x="1086440" y="1883125"/>
                </a:lnTo>
                <a:lnTo>
                  <a:pt x="1423257" y="1883125"/>
                </a:lnTo>
                <a:cubicBezTo>
                  <a:pt x="1506956" y="1883125"/>
                  <a:pt x="1574807" y="1950976"/>
                  <a:pt x="1574807" y="2034675"/>
                </a:cubicBezTo>
                <a:lnTo>
                  <a:pt x="1574807" y="3985343"/>
                </a:lnTo>
                <a:cubicBezTo>
                  <a:pt x="1574807" y="4069042"/>
                  <a:pt x="1506956" y="4136893"/>
                  <a:pt x="1423257" y="4136893"/>
                </a:cubicBezTo>
                <a:lnTo>
                  <a:pt x="1086440" y="4136893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1" name="任意形状 10"/>
          <p:cNvSpPr/>
          <p:nvPr userDrawn="1"/>
        </p:nvSpPr>
        <p:spPr>
          <a:xfrm>
            <a:off x="6931838" y="-3"/>
            <a:ext cx="2132585" cy="6858000"/>
          </a:xfrm>
          <a:custGeom>
            <a:avLst/>
            <a:gdLst>
              <a:gd name="connsiteX0" fmla="*/ 0 w 1599439"/>
              <a:gd name="connsiteY0" fmla="*/ 0 h 5357260"/>
              <a:gd name="connsiteX1" fmla="*/ 1086440 w 1599439"/>
              <a:gd name="connsiteY1" fmla="*/ 0 h 5357260"/>
              <a:gd name="connsiteX2" fmla="*/ 1086440 w 1599439"/>
              <a:gd name="connsiteY2" fmla="*/ 1199954 h 5357260"/>
              <a:gd name="connsiteX3" fmla="*/ 1447889 w 1599439"/>
              <a:gd name="connsiteY3" fmla="*/ 1199954 h 5357260"/>
              <a:gd name="connsiteX4" fmla="*/ 1599439 w 1599439"/>
              <a:gd name="connsiteY4" fmla="*/ 1351504 h 5357260"/>
              <a:gd name="connsiteX5" fmla="*/ 1599439 w 1599439"/>
              <a:gd name="connsiteY5" fmla="*/ 3302172 h 5357260"/>
              <a:gd name="connsiteX6" fmla="*/ 1447889 w 1599439"/>
              <a:gd name="connsiteY6" fmla="*/ 3453722 h 5357260"/>
              <a:gd name="connsiteX7" fmla="*/ 1086440 w 1599439"/>
              <a:gd name="connsiteY7" fmla="*/ 3453722 h 5357260"/>
              <a:gd name="connsiteX8" fmla="*/ 1086440 w 1599439"/>
              <a:gd name="connsiteY8" fmla="*/ 5357260 h 5357260"/>
              <a:gd name="connsiteX9" fmla="*/ 0 w 1599439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439" h="5357260">
                <a:moveTo>
                  <a:pt x="0" y="0"/>
                </a:moveTo>
                <a:lnTo>
                  <a:pt x="1086440" y="0"/>
                </a:lnTo>
                <a:lnTo>
                  <a:pt x="1086440" y="1199954"/>
                </a:lnTo>
                <a:lnTo>
                  <a:pt x="1447889" y="1199954"/>
                </a:lnTo>
                <a:cubicBezTo>
                  <a:pt x="1531588" y="1199954"/>
                  <a:pt x="1599439" y="1267805"/>
                  <a:pt x="1599439" y="1351504"/>
                </a:cubicBezTo>
                <a:lnTo>
                  <a:pt x="1599439" y="3302172"/>
                </a:lnTo>
                <a:cubicBezTo>
                  <a:pt x="1599439" y="3385871"/>
                  <a:pt x="1531588" y="3453722"/>
                  <a:pt x="1447889" y="3453722"/>
                </a:cubicBezTo>
                <a:lnTo>
                  <a:pt x="1086440" y="3453722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任意形状 11"/>
          <p:cNvSpPr/>
          <p:nvPr userDrawn="1"/>
        </p:nvSpPr>
        <p:spPr>
          <a:xfrm>
            <a:off x="-3" y="0"/>
            <a:ext cx="7672555" cy="6858000"/>
          </a:xfrm>
          <a:custGeom>
            <a:avLst/>
            <a:gdLst>
              <a:gd name="connsiteX0" fmla="*/ 0 w 5754416"/>
              <a:gd name="connsiteY0" fmla="*/ 0 h 5357260"/>
              <a:gd name="connsiteX1" fmla="*/ 5198880 w 5754416"/>
              <a:gd name="connsiteY1" fmla="*/ 0 h 5357260"/>
              <a:gd name="connsiteX2" fmla="*/ 5198880 w 5754416"/>
              <a:gd name="connsiteY2" fmla="*/ 516780 h 5357260"/>
              <a:gd name="connsiteX3" fmla="*/ 5602866 w 5754416"/>
              <a:gd name="connsiteY3" fmla="*/ 516780 h 5357260"/>
              <a:gd name="connsiteX4" fmla="*/ 5754416 w 5754416"/>
              <a:gd name="connsiteY4" fmla="*/ 668330 h 5357260"/>
              <a:gd name="connsiteX5" fmla="*/ 5754416 w 5754416"/>
              <a:gd name="connsiteY5" fmla="*/ 2618998 h 5357260"/>
              <a:gd name="connsiteX6" fmla="*/ 5602866 w 5754416"/>
              <a:gd name="connsiteY6" fmla="*/ 2770548 h 5357260"/>
              <a:gd name="connsiteX7" fmla="*/ 5198880 w 5754416"/>
              <a:gd name="connsiteY7" fmla="*/ 2770548 h 5357260"/>
              <a:gd name="connsiteX8" fmla="*/ 5198880 w 5754416"/>
              <a:gd name="connsiteY8" fmla="*/ 5357260 h 5357260"/>
              <a:gd name="connsiteX9" fmla="*/ 0 w 5754416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4416" h="5357260">
                <a:moveTo>
                  <a:pt x="0" y="0"/>
                </a:moveTo>
                <a:lnTo>
                  <a:pt x="5198880" y="0"/>
                </a:lnTo>
                <a:lnTo>
                  <a:pt x="5198880" y="516780"/>
                </a:lnTo>
                <a:lnTo>
                  <a:pt x="5602866" y="516780"/>
                </a:lnTo>
                <a:cubicBezTo>
                  <a:pt x="5686565" y="516780"/>
                  <a:pt x="5754416" y="584631"/>
                  <a:pt x="5754416" y="668330"/>
                </a:cubicBezTo>
                <a:lnTo>
                  <a:pt x="5754416" y="2618998"/>
                </a:lnTo>
                <a:cubicBezTo>
                  <a:pt x="5754416" y="2702697"/>
                  <a:pt x="5686565" y="2770548"/>
                  <a:pt x="5602866" y="2770548"/>
                </a:cubicBezTo>
                <a:lnTo>
                  <a:pt x="5198880" y="2770548"/>
                </a:lnTo>
                <a:lnTo>
                  <a:pt x="519888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7000517" y="129159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16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7003728" y="75374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17" name="竖排文本占位符 13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8390712" y="218694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18" name="竖排文本占位符 15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8393923" y="164909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19" name="竖排文本占位符 13"/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9794635" y="306007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20" name="竖排文本占位符 15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9797846" y="252222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21" name="竖排文本占位符 13"/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11230550" y="393256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22" name="竖排文本占位符 15"/>
          <p:cNvSpPr>
            <a:spLocks noGrp="1"/>
          </p:cNvSpPr>
          <p:nvPr>
            <p:ph type="body" orient="vert" sz="quarter" idx="17" hasCustomPrompt="1"/>
          </p:nvPr>
        </p:nvSpPr>
        <p:spPr>
          <a:xfrm>
            <a:off x="11233761" y="339471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8" hasCustomPrompt="1"/>
          </p:nvPr>
        </p:nvSpPr>
        <p:spPr>
          <a:xfrm>
            <a:off x="677720" y="3663633"/>
            <a:ext cx="5845998" cy="202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点击此处</a:t>
            </a:r>
          </a:p>
          <a:p>
            <a:pPr lvl="0"/>
            <a:r>
              <a:rPr kumimoji="1" lang="zh-CN" altLang="en-US" dirty="0" smtClean="0"/>
              <a:t>添加标题</a:t>
            </a:r>
            <a:endParaRPr kumimoji="1" lang="zh-CN" altLang="en-US" dirty="0"/>
          </a:p>
        </p:txBody>
      </p:sp>
      <p:sp>
        <p:nvSpPr>
          <p:cNvPr id="25" name="文本占位符 23"/>
          <p:cNvSpPr>
            <a:spLocks noGrp="1"/>
          </p:cNvSpPr>
          <p:nvPr>
            <p:ph type="body" sz="quarter" idx="19" hasCustomPrompt="1"/>
          </p:nvPr>
        </p:nvSpPr>
        <p:spPr>
          <a:xfrm>
            <a:off x="677720" y="5826919"/>
            <a:ext cx="5845998" cy="368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PRESENTED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OfficePLUS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326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mtClean="0"/>
              <a:t>01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1108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2532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598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7595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dirty="0" smtClean="0">
                <a:solidFill>
                  <a:srgbClr val="000000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  <a:endParaRPr lang="zh-CN" altLang="en-US" sz="1867" dirty="0">
              <a:solidFill>
                <a:srgbClr val="000000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7" smtClean="0">
                <a:solidFill>
                  <a:srgbClr val="000000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70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67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333" smtClean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Century Gothic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 charset="0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kumimoji="1" lang="en-US" altLang="zh-CN" sz="1333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 部分</a:t>
            </a: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如有建议请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联系 </a:t>
            </a:r>
            <a:r>
              <a:rPr lang="zh-CN" altLang="en-US" sz="1333" dirty="0" smtClean="0">
                <a:solidFill>
                  <a:prstClr val="white"/>
                </a:solidFill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smtClean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67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 smtClean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  <a:endParaRPr kumimoji="1" lang="zh-CN" altLang="en-US" sz="1333" dirty="0">
              <a:solidFill>
                <a:srgbClr val="000000"/>
              </a:solidFill>
              <a:latin typeface="Century Gothic"/>
              <a:ea typeface="微软雅黑" charset="0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99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80" r:id="rId3"/>
    <p:sldLayoutId id="2147483681" r:id="rId4"/>
    <p:sldLayoutId id="2147483682" r:id="rId5"/>
    <p:sldLayoutId id="2147483664" r:id="rId6"/>
    <p:sldLayoutId id="2147483663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竖排文本占位符 3"/>
          <p:cNvSpPr>
            <a:spLocks noGrp="1"/>
          </p:cNvSpPr>
          <p:nvPr>
            <p:ph type="body" orient="vert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核心概念</a:t>
            </a:r>
            <a:endParaRPr kumimoji="1" lang="zh-CN" altLang="en-US" dirty="0"/>
          </a:p>
        </p:txBody>
      </p:sp>
      <p:sp>
        <p:nvSpPr>
          <p:cNvPr id="5" name="竖排文本占位符 4"/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6" name="竖排文本占位符 5"/>
          <p:cNvSpPr>
            <a:spLocks noGrp="1"/>
          </p:cNvSpPr>
          <p:nvPr>
            <p:ph type="body" orient="vert" sz="quarter" idx="14"/>
          </p:nvPr>
        </p:nvSpPr>
        <p:spPr>
          <a:xfrm>
            <a:off x="9794635" y="3060070"/>
            <a:ext cx="602968" cy="2626038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7" name="竖排文本占位符 6"/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8" name="竖排文本占位符 7"/>
          <p:cNvSpPr>
            <a:spLocks noGrp="1"/>
          </p:cNvSpPr>
          <p:nvPr>
            <p:ph type="body" orient="vert" sz="quarter" idx="16"/>
          </p:nvPr>
        </p:nvSpPr>
        <p:spPr>
          <a:xfrm>
            <a:off x="11230550" y="3932559"/>
            <a:ext cx="602968" cy="2925441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9" name="竖排文本占位符 8"/>
          <p:cNvSpPr>
            <a:spLocks noGrp="1"/>
          </p:cNvSpPr>
          <p:nvPr>
            <p:ph type="body" orient="vert" sz="quarter" idx="17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>
          <a:xfrm>
            <a:off x="-1" y="3663633"/>
            <a:ext cx="7940041" cy="2022475"/>
          </a:xfrm>
        </p:spPr>
        <p:txBody>
          <a:bodyPr/>
          <a:lstStyle/>
          <a:p>
            <a:r>
              <a:rPr kumimoji="1" lang="zh-TW" altLang="en-US" dirty="0" smtClean="0"/>
              <a:t>數學新世界教師種子生根計畫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3600719" y="4863628"/>
            <a:ext cx="5845998" cy="368142"/>
          </a:xfrm>
        </p:spPr>
        <p:txBody>
          <a:bodyPr/>
          <a:lstStyle/>
          <a:p>
            <a:r>
              <a:rPr kumimoji="1" lang="zh-TW" altLang="en-US" dirty="0" smtClean="0">
                <a:latin typeface="Microsoft YaHei" charset="0"/>
                <a:ea typeface="Microsoft YaHei" charset="0"/>
                <a:cs typeface="Microsoft YaHei" charset="0"/>
              </a:rPr>
              <a:t>共備種子講師暑期培訓營 </a:t>
            </a:r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7885" y="5686108"/>
            <a:ext cx="2912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國小組</a:t>
            </a:r>
            <a:r>
              <a:rPr lang="en-US" altLang="zh-TW" sz="25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怎樣解題</a:t>
            </a:r>
            <a:endParaRPr lang="zh-TW" altLang="en-US" sz="25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70273" y="6550223"/>
            <a:ext cx="3520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學員兼講師  鄭盧怡君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144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先種再算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先算再種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48" y="3516358"/>
            <a:ext cx="5488542" cy="16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281603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466280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幾種解決方法？哪一種最貼切學生想法？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0569" y="594985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3" name="圖片 12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0" y="3014242"/>
            <a:ext cx="7103794" cy="28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幾種解決方法？哪一種最貼切學生想法？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pic>
        <p:nvPicPr>
          <p:cNvPr id="10" name="圖片 9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3649356"/>
            <a:ext cx="1308827" cy="1270968"/>
          </a:xfrm>
          <a:prstGeom prst="rect">
            <a:avLst/>
          </a:prstGeom>
        </p:spPr>
      </p:pic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933" y="3649356"/>
            <a:ext cx="1332288" cy="127096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761" y="3601950"/>
            <a:ext cx="1400751" cy="1359895"/>
          </a:xfrm>
          <a:prstGeom prst="rect">
            <a:avLst/>
          </a:prstGeom>
        </p:spPr>
      </p:pic>
      <p:pic>
        <p:nvPicPr>
          <p:cNvPr id="14" name="圖片 13" descr="未命名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234" y="3601950"/>
            <a:ext cx="1410251" cy="1367516"/>
          </a:xfrm>
          <a:prstGeom prst="rect">
            <a:avLst/>
          </a:prstGeom>
        </p:spPr>
      </p:pic>
      <p:pic>
        <p:nvPicPr>
          <p:cNvPr id="15" name="圖片 14" descr="未命名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665" y="1075781"/>
            <a:ext cx="1691787" cy="164606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6" name="圖片 15" descr="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951" y="3594329"/>
            <a:ext cx="1364098" cy="1325995"/>
          </a:xfrm>
          <a:prstGeom prst="rect">
            <a:avLst/>
          </a:prstGeom>
        </p:spPr>
      </p:pic>
      <p:pic>
        <p:nvPicPr>
          <p:cNvPr id="19" name="圖片 18" descr="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8925" y="3623130"/>
            <a:ext cx="1600339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總人數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÷4≠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每邊人數？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80" y="3676671"/>
            <a:ext cx="9146130" cy="8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總人數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÷4≠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每邊人數？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02" y="3516358"/>
            <a:ext cx="3679158" cy="25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提問七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6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甲比乙多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，甲給乙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之後，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怎麼不會一樣多？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提問八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奇、偶數分一邊的排法有哪些？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有什麼方便性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提問八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534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1.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火車座位分配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2.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門牌號碼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3.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國道路線編號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124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03" y="2701776"/>
            <a:ext cx="1439249" cy="2946641"/>
          </a:xfrm>
          <a:prstGeom prst="rect">
            <a:avLst/>
          </a:prstGeom>
        </p:spPr>
      </p:pic>
      <p:pic>
        <p:nvPicPr>
          <p:cNvPr id="12" name="圖片 11" descr="124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09" y="1612190"/>
            <a:ext cx="2338837" cy="41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提問九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先決定雞還是兔子的數量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表格的用途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22" name="组 21"/>
          <p:cNvGrpSpPr/>
          <p:nvPr/>
        </p:nvGrpSpPr>
        <p:grpSpPr>
          <a:xfrm>
            <a:off x="600569" y="799460"/>
            <a:ext cx="10130184" cy="52355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17355"/>
              <a:ext cx="2040173" cy="19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提問一</a:t>
              </a:r>
              <a:endParaRPr kumimoji="1" lang="en-US" altLang="zh-CN" sz="5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92672" y="673819"/>
              <a:ext cx="4276117" cy="1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「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怎樣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」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or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「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解題</a:t>
              </a:r>
              <a:r>
                <a:rPr lang="zh-CN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」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99324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7587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提問十一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b="1" i="1" dirty="0" smtClean="0">
                  <a:latin typeface="標楷體" pitchFamily="65" charset="-120"/>
                  <a:ea typeface="標楷體" pitchFamily="65" charset="-120"/>
                </a:rPr>
                <a:t>當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xx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幾歲時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…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，句子中的</a:t>
              </a:r>
              <a:r>
                <a:rPr lang="zh-TW" altLang="en-US" sz="4000" b="1" i="1" dirty="0" smtClean="0">
                  <a:latin typeface="標楷體" pitchFamily="65" charset="-120"/>
                  <a:ea typeface="標楷體" pitchFamily="65" charset="-120"/>
                </a:rPr>
                <a:t>當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代表什麼？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提問十二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6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年齡問題中，那些數值會變？ 怎麼變？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那些數值不會變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提問十三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70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60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分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=1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秒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速率＝距離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÷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時間？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60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分怎麼念？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endParaRPr lang="zh-TW" altLang="en-US" sz="4000" dirty="0" smtClean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提問十四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順流速率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=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船速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+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河流流速？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有感受的例子？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84849"/>
            <a:ext cx="10130184" cy="5464180"/>
            <a:chOff x="1950887" y="163212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3212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70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數列怎麼表示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2,3,5,7,9,2,3,5,7,9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2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3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5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7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9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2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3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5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7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9</a:t>
              </a:r>
            </a:p>
            <a:p>
              <a:pPr algn="ctr">
                <a:lnSpc>
                  <a:spcPct val="130000"/>
                </a:lnSpc>
              </a:pP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7270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59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189265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5346" y="311975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有感受的圖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好算的圖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0569" y="79945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598731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4" name="圖片 13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174" y="2294194"/>
            <a:ext cx="5241168" cy="1703126"/>
          </a:xfrm>
          <a:prstGeom prst="rect">
            <a:avLst/>
          </a:prstGeom>
        </p:spPr>
      </p:pic>
      <p:pic>
        <p:nvPicPr>
          <p:cNvPr id="15" name="圖片 14" descr="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174" y="4404901"/>
            <a:ext cx="5241168" cy="16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59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225558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5346" y="399319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有感受的圖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好算的圖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0569" y="79945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598731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502152" y="3026664"/>
            <a:ext cx="365760" cy="1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002536" y="3580662"/>
            <a:ext cx="7744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學數學</a:t>
            </a:r>
            <a:r>
              <a:rPr lang="zh-TW" altLang="en-US" sz="3000" dirty="0" smtClean="0"/>
              <a:t>→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怎麼樣讓問題變好算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想法是什麼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哪一個規律性對學生而言比較舒服</a:t>
            </a: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關係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  <p:pic>
        <p:nvPicPr>
          <p:cNvPr id="10" name="圖片 9" descr="20171219001078.jpg"/>
          <p:cNvPicPr>
            <a:picLocks noChangeAspect="1"/>
          </p:cNvPicPr>
          <p:nvPr/>
        </p:nvPicPr>
        <p:blipFill>
          <a:blip r:embed="rId2"/>
          <a:srcRect l="15841" t="8216" r="4419" b="7367"/>
          <a:stretch>
            <a:fillRect/>
          </a:stretch>
        </p:blipFill>
        <p:spPr>
          <a:xfrm>
            <a:off x="155448" y="2424566"/>
            <a:ext cx="3922776" cy="2772777"/>
          </a:xfrm>
          <a:prstGeom prst="rect">
            <a:avLst/>
          </a:prstGeom>
        </p:spPr>
      </p:pic>
      <p:pic>
        <p:nvPicPr>
          <p:cNvPr id="11" name="圖片 10" descr="p16_1.jpg"/>
          <p:cNvPicPr>
            <a:picLocks noChangeAspect="1"/>
          </p:cNvPicPr>
          <p:nvPr/>
        </p:nvPicPr>
        <p:blipFill>
          <a:blip r:embed="rId3"/>
          <a:srcRect l="28570" r="21177"/>
          <a:stretch>
            <a:fillRect/>
          </a:stretch>
        </p:blipFill>
        <p:spPr>
          <a:xfrm>
            <a:off x="3822192" y="3343275"/>
            <a:ext cx="2651760" cy="3514725"/>
          </a:xfrm>
          <a:prstGeom prst="rect">
            <a:avLst/>
          </a:prstGeom>
        </p:spPr>
      </p:pic>
      <p:pic>
        <p:nvPicPr>
          <p:cNvPr id="12" name="圖片 11" descr="下載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490" y="2372066"/>
            <a:ext cx="3943350" cy="295370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664208" y="5602093"/>
            <a:ext cx="8339328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西瓜一台斤賣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元，媽媽買了一顆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15.5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台斤的西瓜，需要付多少錢？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沒關係代表著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所以，找出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物之間的關係</a:t>
            </a:r>
            <a:endParaRPr lang="en-US" altLang="zh-TW" sz="4000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代表著找出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物之間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u="sng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endParaRPr lang="en-US" altLang="zh-CN" sz="4000" u="sng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關係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690311" y="26590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規律？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  <p:pic>
        <p:nvPicPr>
          <p:cNvPr id="9" name="圖片 8" descr="3435.jpg"/>
          <p:cNvPicPr>
            <a:picLocks noChangeAspect="1"/>
          </p:cNvPicPr>
          <p:nvPr/>
        </p:nvPicPr>
        <p:blipFill>
          <a:blip r:embed="rId2"/>
          <a:srcRect t="25916" r="45822" b="22342"/>
          <a:stretch>
            <a:fillRect/>
          </a:stretch>
        </p:blipFill>
        <p:spPr>
          <a:xfrm>
            <a:off x="278166" y="971196"/>
            <a:ext cx="2508540" cy="2395727"/>
          </a:xfrm>
          <a:prstGeom prst="rect">
            <a:avLst/>
          </a:prstGeom>
        </p:spPr>
      </p:pic>
      <p:pic>
        <p:nvPicPr>
          <p:cNvPr id="10" name="圖片 9" descr="images (1).jpg"/>
          <p:cNvPicPr>
            <a:picLocks noChangeAspect="1"/>
          </p:cNvPicPr>
          <p:nvPr/>
        </p:nvPicPr>
        <p:blipFill>
          <a:blip r:embed="rId3"/>
          <a:srcRect t="29582" b="58508"/>
          <a:stretch>
            <a:fillRect/>
          </a:stretch>
        </p:blipFill>
        <p:spPr>
          <a:xfrm>
            <a:off x="278166" y="3509010"/>
            <a:ext cx="4202430" cy="374904"/>
          </a:xfrm>
          <a:prstGeom prst="rect">
            <a:avLst/>
          </a:prstGeom>
        </p:spPr>
      </p:pic>
      <p:pic>
        <p:nvPicPr>
          <p:cNvPr id="11" name="圖片 10" descr="images (2).jpg"/>
          <p:cNvPicPr>
            <a:picLocks noChangeAspect="1"/>
          </p:cNvPicPr>
          <p:nvPr/>
        </p:nvPicPr>
        <p:blipFill>
          <a:blip r:embed="rId4"/>
          <a:srcRect b="74283"/>
          <a:stretch>
            <a:fillRect/>
          </a:stretch>
        </p:blipFill>
        <p:spPr>
          <a:xfrm>
            <a:off x="278166" y="4047897"/>
            <a:ext cx="4202430" cy="1113282"/>
          </a:xfrm>
          <a:prstGeom prst="rect">
            <a:avLst/>
          </a:prstGeom>
        </p:spPr>
      </p:pic>
      <p:pic>
        <p:nvPicPr>
          <p:cNvPr id="12" name="圖片 11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276" y="278826"/>
            <a:ext cx="2321067" cy="2321067"/>
          </a:xfrm>
          <a:prstGeom prst="rect">
            <a:avLst/>
          </a:prstGeom>
        </p:spPr>
      </p:pic>
      <p:pic>
        <p:nvPicPr>
          <p:cNvPr id="13" name="圖片 12" descr="images (5).jpg"/>
          <p:cNvPicPr>
            <a:picLocks noChangeAspect="1"/>
          </p:cNvPicPr>
          <p:nvPr/>
        </p:nvPicPr>
        <p:blipFill>
          <a:blip r:embed="rId6"/>
          <a:srcRect t="21546"/>
          <a:stretch>
            <a:fillRect/>
          </a:stretch>
        </p:blipFill>
        <p:spPr>
          <a:xfrm>
            <a:off x="8207441" y="14479"/>
            <a:ext cx="1973580" cy="1159764"/>
          </a:xfrm>
          <a:prstGeom prst="rect">
            <a:avLst/>
          </a:prstGeom>
        </p:spPr>
      </p:pic>
      <p:pic>
        <p:nvPicPr>
          <p:cNvPr id="14" name="圖片 13" descr="images.jpg"/>
          <p:cNvPicPr>
            <a:picLocks noChangeAspect="1"/>
          </p:cNvPicPr>
          <p:nvPr/>
        </p:nvPicPr>
        <p:blipFill>
          <a:blip r:embed="rId7"/>
          <a:srcRect b="6464"/>
          <a:stretch>
            <a:fillRect/>
          </a:stretch>
        </p:blipFill>
        <p:spPr>
          <a:xfrm>
            <a:off x="5521185" y="240031"/>
            <a:ext cx="2463281" cy="2116968"/>
          </a:xfrm>
          <a:prstGeom prst="rect">
            <a:avLst/>
          </a:prstGeom>
        </p:spPr>
      </p:pic>
      <p:pic>
        <p:nvPicPr>
          <p:cNvPr id="15" name="圖片 14" descr="pic_270564.jpg"/>
          <p:cNvPicPr>
            <a:picLocks noChangeAspect="1"/>
          </p:cNvPicPr>
          <p:nvPr/>
        </p:nvPicPr>
        <p:blipFill>
          <a:blip r:embed="rId8"/>
          <a:srcRect t="55317" r="7680" b="19772"/>
          <a:stretch>
            <a:fillRect/>
          </a:stretch>
        </p:blipFill>
        <p:spPr>
          <a:xfrm>
            <a:off x="308928" y="5414641"/>
            <a:ext cx="4308792" cy="374904"/>
          </a:xfrm>
          <a:prstGeom prst="rect">
            <a:avLst/>
          </a:prstGeom>
        </p:spPr>
      </p:pic>
      <p:pic>
        <p:nvPicPr>
          <p:cNvPr id="16" name="圖片 15" descr="下載 (1).jpg"/>
          <p:cNvPicPr>
            <a:picLocks noChangeAspect="1"/>
          </p:cNvPicPr>
          <p:nvPr/>
        </p:nvPicPr>
        <p:blipFill>
          <a:blip r:embed="rId9"/>
          <a:srcRect t="3008" b="85071"/>
          <a:stretch>
            <a:fillRect/>
          </a:stretch>
        </p:blipFill>
        <p:spPr>
          <a:xfrm>
            <a:off x="308928" y="6017514"/>
            <a:ext cx="4045458" cy="335268"/>
          </a:xfrm>
          <a:prstGeom prst="rect">
            <a:avLst/>
          </a:prstGeom>
        </p:spPr>
      </p:pic>
      <p:pic>
        <p:nvPicPr>
          <p:cNvPr id="17" name="圖片 16" descr="室內地磚-04.jpg"/>
          <p:cNvPicPr>
            <a:picLocks noChangeAspect="1"/>
          </p:cNvPicPr>
          <p:nvPr/>
        </p:nvPicPr>
        <p:blipFill>
          <a:blip r:embed="rId10"/>
          <a:srcRect l="19033" t="49095" r="14067"/>
          <a:stretch>
            <a:fillRect/>
          </a:stretch>
        </p:blipFill>
        <p:spPr>
          <a:xfrm>
            <a:off x="8132844" y="1194166"/>
            <a:ext cx="2982473" cy="1702055"/>
          </a:xfrm>
          <a:prstGeom prst="rect">
            <a:avLst/>
          </a:prstGeom>
        </p:spPr>
      </p:pic>
      <p:pic>
        <p:nvPicPr>
          <p:cNvPr id="18" name="圖片 17" descr="11a9e79a022c600c73774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9821" y="240031"/>
            <a:ext cx="6495240" cy="64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8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00569" y="960120"/>
            <a:ext cx="10130184" cy="53766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950208" y="1680543"/>
            <a:ext cx="3775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提問二</a:t>
            </a:r>
            <a:endParaRPr kumimoji="1" lang="en-US" altLang="zh-CN" sz="5000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9324" y="96012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569" y="606047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35656" y="2542317"/>
            <a:ext cx="532068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超黑體" pitchFamily="49" charset="-120"/>
                <a:ea typeface="華康超黑體" pitchFamily="49" charset="-120"/>
              </a:rPr>
              <a:t>想法</a:t>
            </a:r>
            <a:endParaRPr lang="zh-TW" altLang="en-US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超黑體" pitchFamily="49" charset="-120"/>
              <a:ea typeface="華康超黑體" pitchFamily="49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0620" y="3373075"/>
            <a:ext cx="9708132" cy="81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有想法的計算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V.S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沒有想法的計算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</a:t>
            </a:r>
            <a:endParaRPr lang="zh-CN" altLang="zh-CN" sz="4000" dirty="0">
              <a:latin typeface="標楷體" pitchFamily="65" charset="-120"/>
              <a:ea typeface="標楷體" pitchFamily="65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52" y="2801124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讓問題變得比較好解決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52" y="2801124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表達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右箭头 9"/>
          <p:cNvSpPr/>
          <p:nvPr/>
        </p:nvSpPr>
        <p:spPr>
          <a:xfrm rot="10800000">
            <a:off x="1749490" y="-60107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7" name="手杖形箭头 6"/>
          <p:cNvSpPr/>
          <p:nvPr/>
        </p:nvSpPr>
        <p:spPr>
          <a:xfrm rot="5400000" flipH="1">
            <a:off x="6101136" y="-766422"/>
            <a:ext cx="3144585" cy="4557216"/>
          </a:xfrm>
          <a:prstGeom prst="uturnArrow">
            <a:avLst/>
          </a:prstGeom>
          <a:solidFill>
            <a:schemeClr val="accent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8" name="手杖形箭头 7"/>
          <p:cNvSpPr/>
          <p:nvPr/>
        </p:nvSpPr>
        <p:spPr>
          <a:xfrm rot="16200000">
            <a:off x="3239828" y="1117346"/>
            <a:ext cx="2938174" cy="4557216"/>
          </a:xfrm>
          <a:prstGeom prst="uturnArrow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9" name="手杖形箭头 8"/>
          <p:cNvSpPr/>
          <p:nvPr/>
        </p:nvSpPr>
        <p:spPr>
          <a:xfrm rot="5400000" flipH="1">
            <a:off x="6118789" y="2770505"/>
            <a:ext cx="2786779" cy="4557216"/>
          </a:xfrm>
          <a:prstGeom prst="uturn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0" y="5279337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4754325" y="590781"/>
            <a:ext cx="913911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評量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36313" y="2455617"/>
            <a:ext cx="280416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學生要記錄那些資訊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49490" y="5723395"/>
            <a:ext cx="3484081" cy="71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讀懂題目、已知與未知間的關係</a:t>
            </a:r>
            <a:endParaRPr lang="en-US" altLang="zh-TW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3289502" y="4268571"/>
            <a:ext cx="283882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23673" y="5723395"/>
            <a:ext cx="2275447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41"/>
          <p:cNvSpPr/>
          <p:nvPr/>
        </p:nvSpPr>
        <p:spPr>
          <a:xfrm>
            <a:off x="3385192" y="191457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5</a:t>
            </a:r>
            <a:endParaRPr kumimoji="1" lang="zh-CN" altLang="en-US" sz="6600" b="1" dirty="0"/>
          </a:p>
        </p:txBody>
      </p:sp>
      <p:sp>
        <p:nvSpPr>
          <p:cNvPr id="21" name="椭圆 41"/>
          <p:cNvSpPr/>
          <p:nvPr/>
        </p:nvSpPr>
        <p:spPr>
          <a:xfrm>
            <a:off x="637926" y="5475969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2" name="椭圆 42"/>
          <p:cNvSpPr/>
          <p:nvPr/>
        </p:nvSpPr>
        <p:spPr>
          <a:xfrm>
            <a:off x="8840473" y="4611831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3" name="椭圆 43"/>
          <p:cNvSpPr/>
          <p:nvPr/>
        </p:nvSpPr>
        <p:spPr>
          <a:xfrm>
            <a:off x="2273628" y="3084480"/>
            <a:ext cx="1111564" cy="111156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4" name="椭圆 40"/>
          <p:cNvSpPr/>
          <p:nvPr/>
        </p:nvSpPr>
        <p:spPr>
          <a:xfrm>
            <a:off x="8840473" y="1067763"/>
            <a:ext cx="1111564" cy="111156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4</a:t>
            </a:r>
            <a:endParaRPr kumimoji="1"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6327710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讀懂題目、已知與未知間的關係</a:t>
            </a:r>
            <a:endParaRPr lang="en-US" altLang="zh-TW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圖片 10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58" y="2886053"/>
            <a:ext cx="9348956" cy="9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6327710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讀懂題目、已知與未知間的關係</a:t>
            </a:r>
            <a:endParaRPr lang="en-US" altLang="zh-TW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圖片 11" descr="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92" y="2173024"/>
            <a:ext cx="7843176" cy="313964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203704" y="5431536"/>
            <a:ext cx="5413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簡化數字、圖示</a:t>
            </a:r>
            <a:endParaRPr lang="zh-TW" altLang="en-US" sz="2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圖片 10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46" y="1911024"/>
            <a:ext cx="4578954" cy="44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圖片 12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9" y="2294491"/>
            <a:ext cx="6228104" cy="3477229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6899933" y="2968523"/>
            <a:ext cx="4018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算式的表示方式是否可類  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推到其他類題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怎麼畫就怎麼想，怎麼想 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就怎麼算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圖片 10" descr="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9" y="2173024"/>
            <a:ext cx="6407997" cy="448380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178922" y="3877056"/>
            <a:ext cx="4126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試試看，剛剛你的算式是不是可以類推到這裡呢？</a:t>
            </a:r>
            <a:endParaRPr lang="zh-TW" altLang="en-US" sz="2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圖片 12" descr="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8" y="2173024"/>
            <a:ext cx="5799063" cy="434534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968815" y="3529584"/>
            <a:ext cx="5491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每邊排ㄅ人，算式又該怎麼表示？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代數放入，與一元一次方程式銜接</a:t>
            </a:r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979AC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979A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圖片 13" descr="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919" y="2029018"/>
            <a:ext cx="5784082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00569" y="960120"/>
            <a:ext cx="10130184" cy="53766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950208" y="1680543"/>
            <a:ext cx="3775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提問二</a:t>
            </a:r>
            <a:endParaRPr kumimoji="1" lang="en-US" altLang="zh-CN" sz="5000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0620" y="2697480"/>
            <a:ext cx="97081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學生要學的是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有想法的計算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」？</a:t>
            </a:r>
            <a:endParaRPr lang="en-US" altLang="zh-CN" sz="4000" dirty="0" smtClean="0">
              <a:latin typeface="標楷體" pitchFamily="65" charset="-120"/>
              <a:ea typeface="標楷體" pitchFamily="65" charset="-120"/>
              <a:cs typeface="Microsoft YaHei" charset="0"/>
            </a:endParaRPr>
          </a:p>
          <a:p>
            <a:pPr>
              <a:lnSpc>
                <a:spcPct val="13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還是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沒有想法的計算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」？</a:t>
            </a:r>
            <a:endParaRPr lang="zh-CN" altLang="zh-CN" sz="4000" dirty="0" smtClean="0">
              <a:latin typeface="標楷體" pitchFamily="65" charset="-120"/>
              <a:ea typeface="標楷體" pitchFamily="65" charset="-120"/>
              <a:cs typeface="Microsoft YaHei" charset="0"/>
            </a:endParaRPr>
          </a:p>
          <a:p>
            <a:pPr>
              <a:lnSpc>
                <a:spcPct val="130000"/>
              </a:lnSpc>
            </a:pPr>
            <a:endParaRPr lang="zh-CN" altLang="zh-CN" sz="4000" dirty="0">
              <a:latin typeface="標楷體" pitchFamily="65" charset="-120"/>
              <a:ea typeface="標楷體" pitchFamily="65" charset="-120"/>
              <a:cs typeface="Microsoft YaHei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9324" y="96012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569" y="606047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979AC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979A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36" y="189919"/>
            <a:ext cx="5425606" cy="396620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36" y="4104226"/>
            <a:ext cx="5425606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F5838E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F5838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4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9187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學生要記錄那些資訊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36" y="189919"/>
            <a:ext cx="5425606" cy="396620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36" y="4156128"/>
            <a:ext cx="5425606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5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評量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43419" y="2173024"/>
            <a:ext cx="298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小試身手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9" y="3280396"/>
            <a:ext cx="10179240" cy="65835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419" y="4206307"/>
            <a:ext cx="3319845" cy="22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10"/>
            <a:ext cx="602968" cy="3554730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14" name="组 13"/>
          <p:cNvGrpSpPr/>
          <p:nvPr/>
        </p:nvGrpSpPr>
        <p:grpSpPr>
          <a:xfrm>
            <a:off x="1955307" y="373366"/>
            <a:ext cx="8484093" cy="6210314"/>
            <a:chOff x="3041661" y="1213415"/>
            <a:chExt cx="3586283" cy="275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1661" y="1213415"/>
              <a:ext cx="3586283" cy="2753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3185500" y="1332392"/>
              <a:ext cx="3300012" cy="1925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pic>
        <p:nvPicPr>
          <p:cNvPr id="20" name="圖片 19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19" y="641695"/>
            <a:ext cx="7721047" cy="43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40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10"/>
            <a:ext cx="602968" cy="3554730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4" name="组 13"/>
          <p:cNvGrpSpPr/>
          <p:nvPr/>
        </p:nvGrpSpPr>
        <p:grpSpPr>
          <a:xfrm>
            <a:off x="1955307" y="373366"/>
            <a:ext cx="8484093" cy="6210314"/>
            <a:chOff x="3041661" y="1213415"/>
            <a:chExt cx="3586283" cy="275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1661" y="1213415"/>
              <a:ext cx="3586283" cy="2753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3185500" y="1332392"/>
              <a:ext cx="3300012" cy="1925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295588" y="641695"/>
            <a:ext cx="7806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zh-TW" dirty="0" smtClean="0"/>
              <a:t>一</a:t>
            </a:r>
            <a:r>
              <a:rPr lang="en-US" altLang="zh-TW" dirty="0" smtClean="0"/>
              <a:t>)</a:t>
            </a:r>
            <a:r>
              <a:rPr lang="zh-TW" altLang="zh-TW" dirty="0" smtClean="0"/>
              <a:t>參考影片：</a:t>
            </a:r>
          </a:p>
          <a:p>
            <a:r>
              <a:rPr lang="en-US" altLang="zh-TW" dirty="0" smtClean="0"/>
              <a:t>      1.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--20180312 </a:t>
            </a:r>
            <a:r>
              <a:rPr lang="zh-TW" altLang="zh-TW" dirty="0" smtClean="0"/>
              <a:t>臺東縣大南國小 六年級 </a:t>
            </a:r>
          </a:p>
          <a:p>
            <a:r>
              <a:rPr lang="en-US" altLang="zh-TW" dirty="0" smtClean="0"/>
              <a:t>        </a:t>
            </a:r>
            <a:r>
              <a:rPr lang="zh-TW" altLang="zh-TW" dirty="0" smtClean="0"/>
              <a:t>怎樣解題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2.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--20180516 </a:t>
            </a:r>
            <a:r>
              <a:rPr lang="zh-TW" altLang="zh-TW" dirty="0" smtClean="0"/>
              <a:t>連江縣東引國小小六 如</a:t>
            </a:r>
          </a:p>
          <a:p>
            <a:r>
              <a:rPr lang="zh-TW" altLang="en-US" dirty="0" smtClean="0"/>
              <a:t>        </a:t>
            </a:r>
            <a:r>
              <a:rPr lang="zh-TW" altLang="zh-TW" dirty="0" smtClean="0"/>
              <a:t>何解題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3.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教數學</a:t>
            </a:r>
            <a:r>
              <a:rPr lang="en-US" altLang="zh-TW" dirty="0" smtClean="0"/>
              <a:t>--20180514 </a:t>
            </a:r>
            <a:r>
              <a:rPr lang="zh-TW" altLang="zh-TW" dirty="0" smtClean="0"/>
              <a:t>臺東縣大南國小 入班教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學 六年級 年齡問題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4.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--20170428 </a:t>
            </a:r>
            <a:r>
              <a:rPr lang="zh-TW" altLang="zh-TW" dirty="0" smtClean="0"/>
              <a:t>僑孝國小 六年級 關係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式與方程式 </a:t>
            </a:r>
            <a:r>
              <a:rPr lang="en-US" altLang="zh-TW" dirty="0" smtClean="0"/>
              <a:t>part1&amp;part2</a:t>
            </a:r>
            <a:endParaRPr lang="zh-TW" altLang="zh-TW" dirty="0" smtClean="0"/>
          </a:p>
          <a:p>
            <a:r>
              <a:rPr lang="en-US" altLang="zh-TW" dirty="0" smtClean="0"/>
              <a:t>      5.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--20170224 </a:t>
            </a:r>
            <a:r>
              <a:rPr lang="zh-TW" altLang="zh-TW" dirty="0" smtClean="0"/>
              <a:t>僑孝國小 六年級 怎樣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解題</a:t>
            </a:r>
            <a:r>
              <a:rPr lang="en-US" altLang="zh-TW" dirty="0" smtClean="0"/>
              <a:t>-</a:t>
            </a:r>
            <a:r>
              <a:rPr lang="zh-TW" altLang="zh-TW" dirty="0" smtClean="0"/>
              <a:t>數線 規律</a:t>
            </a:r>
            <a:r>
              <a:rPr lang="en-US" altLang="zh-TW" dirty="0" smtClean="0"/>
              <a:t>part1&amp;part2</a:t>
            </a:r>
            <a:endParaRPr lang="zh-TW" altLang="zh-TW" dirty="0" smtClean="0"/>
          </a:p>
          <a:p>
            <a:r>
              <a:rPr lang="en-US" altLang="zh-TW" dirty="0" smtClean="0"/>
              <a:t>      6.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--20180314 </a:t>
            </a:r>
            <a:r>
              <a:rPr lang="zh-TW" altLang="zh-TW" dirty="0" smtClean="0"/>
              <a:t>彰化縣豐崙國小 怎樣解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(</a:t>
            </a:r>
            <a:r>
              <a:rPr lang="zh-TW" altLang="zh-TW" dirty="0" smtClean="0"/>
              <a:t>二</a:t>
            </a:r>
            <a:r>
              <a:rPr lang="en-US" altLang="zh-TW" dirty="0" smtClean="0"/>
              <a:t>)</a:t>
            </a:r>
            <a:r>
              <a:rPr lang="zh-TW" altLang="zh-TW" dirty="0" smtClean="0"/>
              <a:t>針對單元核心概念、概念發展的教學脈絡進行細部分析和調整。</a:t>
            </a:r>
          </a:p>
          <a:p>
            <a:r>
              <a:rPr lang="en-US" altLang="zh-TW" dirty="0" smtClean="0"/>
              <a:t>  (</a:t>
            </a:r>
            <a:r>
              <a:rPr lang="zh-TW" altLang="zh-TW" dirty="0" smtClean="0"/>
              <a:t>三</a:t>
            </a:r>
            <a:r>
              <a:rPr lang="en-US" altLang="zh-TW" dirty="0" smtClean="0"/>
              <a:t>)</a:t>
            </a:r>
            <a:r>
              <a:rPr lang="zh-TW" altLang="zh-TW" dirty="0" smtClean="0"/>
              <a:t>找出屬於自己最自在的概念發展的教學脈絡。</a:t>
            </a: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7440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zh-CN" dirty="0" smtClean="0"/>
              <a:t>THANK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4008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13232" y="1203282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13232" y="2065056"/>
            <a:ext cx="3538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 descr="1416276572-1904439133_n.jpg"/>
          <p:cNvPicPr/>
          <p:nvPr/>
        </p:nvPicPr>
        <p:blipFill>
          <a:blip r:embed="rId2"/>
          <a:srcRect l="22597" t="36244" r="24804" b="18263"/>
          <a:stretch>
            <a:fillRect/>
          </a:stretch>
        </p:blipFill>
        <p:spPr>
          <a:xfrm>
            <a:off x="1842207" y="2542110"/>
            <a:ext cx="2687524" cy="2564728"/>
          </a:xfrm>
          <a:prstGeom prst="rect">
            <a:avLst/>
          </a:prstGeom>
        </p:spPr>
      </p:pic>
      <p:pic>
        <p:nvPicPr>
          <p:cNvPr id="15" name="圖片 14" descr="未命名.png"/>
          <p:cNvPicPr/>
          <p:nvPr/>
        </p:nvPicPr>
        <p:blipFill>
          <a:blip r:embed="rId3"/>
          <a:srcRect l="21763" r="14135" b="17919"/>
          <a:stretch>
            <a:fillRect/>
          </a:stretch>
        </p:blipFill>
        <p:spPr>
          <a:xfrm>
            <a:off x="6110405" y="1928636"/>
            <a:ext cx="2550516" cy="3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13232" y="1203282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13232" y="2065056"/>
            <a:ext cx="49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樓應該標示在哪一個位置最能感受到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樓感覺？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樓在哪裡？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 descr="未命名.png"/>
          <p:cNvPicPr>
            <a:picLocks noChangeAspect="1"/>
          </p:cNvPicPr>
          <p:nvPr/>
        </p:nvPicPr>
        <p:blipFill>
          <a:blip r:embed="rId2"/>
          <a:srcRect r="59302" b="8337"/>
          <a:stretch>
            <a:fillRect/>
          </a:stretch>
        </p:blipFill>
        <p:spPr>
          <a:xfrm>
            <a:off x="6124755" y="1203282"/>
            <a:ext cx="3572867" cy="45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20" y="2159518"/>
            <a:ext cx="8962772" cy="757418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206820" y="3191256"/>
            <a:ext cx="8824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尺上面標示的數字代表的意思是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代表的意義？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提問四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27248" y="5171206"/>
            <a:ext cx="5129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開始再走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步，會到哪裡？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往後走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步會到哪裡？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80" y="2850029"/>
            <a:ext cx="6228314" cy="19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提問四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29000" y="5301234"/>
            <a:ext cx="4837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個數間存在著哪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個關係式？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2.png"/>
          <p:cNvPicPr>
            <a:picLocks noChangeAspect="1"/>
          </p:cNvPicPr>
          <p:nvPr/>
        </p:nvPicPr>
        <p:blipFill>
          <a:blip r:embed="rId2"/>
          <a:srcRect l="12079" r="21665"/>
          <a:stretch>
            <a:fillRect/>
          </a:stretch>
        </p:blipFill>
        <p:spPr>
          <a:xfrm>
            <a:off x="2624500" y="2134994"/>
            <a:ext cx="5899188" cy="27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7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9DB7A"/>
      </a:accent1>
      <a:accent2>
        <a:srgbClr val="2581AF"/>
      </a:accent2>
      <a:accent3>
        <a:srgbClr val="5AD9CC"/>
      </a:accent3>
      <a:accent4>
        <a:srgbClr val="F78982"/>
      </a:accent4>
      <a:accent5>
        <a:srgbClr val="A0A4CA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</TotalTime>
  <Words>1115</Words>
  <Application>Microsoft Office PowerPoint</Application>
  <PresentationFormat>自訂</PresentationFormat>
  <Paragraphs>277</Paragraphs>
  <Slides>45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Office 主题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Windows 使用者</cp:lastModifiedBy>
  <cp:revision>134</cp:revision>
  <dcterms:created xsi:type="dcterms:W3CDTF">2015-08-18T02:51:41Z</dcterms:created>
  <dcterms:modified xsi:type="dcterms:W3CDTF">2018-07-17T05:25:16Z</dcterms:modified>
</cp:coreProperties>
</file>