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0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6B7-D8E7-4974-AD42-61D465424D34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4E9-4107-48CB-97DC-72D678167B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CBD6B7-D8E7-4974-AD42-61D465424D34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4E14E9-4107-48CB-97DC-72D678167B3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youtu.be/DgI25Q7qe4A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youtu.be/Cvm_anffIZk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youtu.be/3MLwC-PSNoQ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平面</a:t>
            </a:r>
            <a:r>
              <a:rPr lang="zh-TW" altLang="en-US" sz="7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圖形</a:t>
            </a:r>
            <a:endParaRPr lang="zh-TW" altLang="en-US" sz="720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白晨如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18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2398874" y="1772816"/>
            <a:ext cx="4346252" cy="46977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398874" y="3501008"/>
            <a:ext cx="434625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標題 3"/>
          <p:cNvSpPr txBox="1">
            <a:spLocks/>
          </p:cNvSpPr>
          <p:nvPr/>
        </p:nvSpPr>
        <p:spPr>
          <a:xfrm>
            <a:off x="457200" y="4725144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華康POP1體W7(P)" pitchFamily="82" charset="-120"/>
                <a:ea typeface="華康POP1體W7(P)" pitchFamily="82" charset="-120"/>
              </a:rPr>
              <a:t>不平行！平行？</a:t>
            </a:r>
            <a:endParaRPr lang="zh-TW" altLang="en-US" sz="6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華康POP1體W7(P)" pitchFamily="82" charset="-120"/>
              <a:ea typeface="華康POP1體W7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44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è·³é«ãçåçæå°çµæ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383" y="1989320"/>
            <a:ext cx="664323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æ¬æ¡å­ãçåçæå°çµæ" hidden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r="5592"/>
          <a:stretch/>
        </p:blipFill>
        <p:spPr bwMode="auto">
          <a:xfrm>
            <a:off x="1257276" y="1988840"/>
            <a:ext cx="662944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ç´ç«çªç°¾ãçåçæå°çµæ" hidden="1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 b="7834"/>
          <a:stretch/>
        </p:blipFill>
        <p:spPr bwMode="auto">
          <a:xfrm>
            <a:off x="1260000" y="1989320"/>
            <a:ext cx="6624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432000" y="1196752"/>
            <a:ext cx="8280000" cy="2965280"/>
            <a:chOff x="285081" y="1772816"/>
            <a:chExt cx="9308862" cy="3333750"/>
          </a:xfrm>
        </p:grpSpPr>
        <p:pic>
          <p:nvPicPr>
            <p:cNvPr id="1036" name="Picture 12" descr="ãç¬æ¨æ¢¯ãçåçæå°çµæ"/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5081" y="1772816"/>
              <a:ext cx="3638847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ãç¬æ¨æ¢¯ãçåçæå°çµæ"/>
            <p:cNvPicPr>
              <a:picLocks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923928" y="1772816"/>
              <a:ext cx="5670015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標題 3"/>
          <p:cNvSpPr txBox="1">
            <a:spLocks/>
          </p:cNvSpPr>
          <p:nvPr/>
        </p:nvSpPr>
        <p:spPr>
          <a:xfrm>
            <a:off x="457200" y="4725144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華康POP1體W7(P)" pitchFamily="82" charset="-120"/>
                <a:ea typeface="華康POP1體W7(P)" pitchFamily="82" charset="-120"/>
              </a:rPr>
              <a:t>一樣高嗎？</a:t>
            </a:r>
            <a:endParaRPr lang="zh-TW" altLang="en-US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華康POP1體W7(P)" pitchFamily="82" charset="-120"/>
              <a:ea typeface="華康POP1體W7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67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457200" y="476672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  <a:latin typeface="微軟正黑體" pitchFamily="34" charset="-120"/>
                <a:ea typeface="微軟正黑體" pitchFamily="34" charset="-120"/>
              </a:rPr>
              <a:t>內角、外角</a:t>
            </a:r>
            <a:endParaRPr lang="zh-TW" altLang="en-US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標題 3"/>
          <p:cNvSpPr txBox="1">
            <a:spLocks/>
          </p:cNvSpPr>
          <p:nvPr/>
        </p:nvSpPr>
        <p:spPr>
          <a:xfrm>
            <a:off x="457200" y="5445224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華康POP1體W7(P)" pitchFamily="82" charset="-120"/>
                <a:ea typeface="華康POP1體W7(P)" pitchFamily="82" charset="-120"/>
              </a:rPr>
              <a:t>三角形內角和</a:t>
            </a:r>
            <a:endParaRPr lang="zh-TW" altLang="en-US" sz="6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華康POP1體W7(P)" pitchFamily="82" charset="-120"/>
              <a:ea typeface="華康POP1體W7(P)" pitchFamily="82" charset="-120"/>
            </a:endParaRPr>
          </a:p>
        </p:txBody>
      </p:sp>
      <p:pic>
        <p:nvPicPr>
          <p:cNvPr id="35" name="圖片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3728288"/>
            <a:ext cx="2159635" cy="1553210"/>
          </a:xfrm>
          <a:prstGeom prst="rect">
            <a:avLst/>
          </a:prstGeom>
        </p:spPr>
      </p:pic>
      <p:pic>
        <p:nvPicPr>
          <p:cNvPr id="36" name="圖片 35"/>
          <p:cNvPicPr/>
          <p:nvPr/>
        </p:nvPicPr>
        <p:blipFill>
          <a:blip r:embed="rId3"/>
          <a:stretch>
            <a:fillRect/>
          </a:stretch>
        </p:blipFill>
        <p:spPr>
          <a:xfrm>
            <a:off x="2843959" y="1537082"/>
            <a:ext cx="3456082" cy="2467982"/>
          </a:xfrm>
          <a:prstGeom prst="rect">
            <a:avLst/>
          </a:prstGeom>
        </p:spPr>
      </p:pic>
      <p:pic>
        <p:nvPicPr>
          <p:cNvPr id="37" name="圖片 36"/>
          <p:cNvPicPr/>
          <p:nvPr/>
        </p:nvPicPr>
        <p:blipFill>
          <a:blip r:embed="rId4"/>
          <a:stretch>
            <a:fillRect/>
          </a:stretch>
        </p:blipFill>
        <p:spPr>
          <a:xfrm>
            <a:off x="3492183" y="3717032"/>
            <a:ext cx="2159635" cy="1553210"/>
          </a:xfrm>
          <a:prstGeom prst="rect">
            <a:avLst/>
          </a:prstGeom>
        </p:spPr>
      </p:pic>
      <p:pic>
        <p:nvPicPr>
          <p:cNvPr id="38" name="圖片 37"/>
          <p:cNvPicPr/>
          <p:nvPr/>
        </p:nvPicPr>
        <p:blipFill>
          <a:blip r:embed="rId5"/>
          <a:stretch>
            <a:fillRect/>
          </a:stretch>
        </p:blipFill>
        <p:spPr>
          <a:xfrm>
            <a:off x="5940152" y="3717032"/>
            <a:ext cx="2159635" cy="15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4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457200" y="476672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  <a:latin typeface="華康中特圓體" pitchFamily="49" charset="-120"/>
                <a:ea typeface="華康中特圓體" pitchFamily="49" charset="-120"/>
              </a:rPr>
              <a:t>球面</a:t>
            </a:r>
            <a:endParaRPr lang="zh-TW" altLang="en-US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/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2050" name="Picture 2" descr="ãç±æ°£ç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152" y="1844824"/>
            <a:ext cx="632858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457200" y="476672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  <a:latin typeface="華康中特圓體" pitchFamily="49" charset="-120"/>
                <a:ea typeface="華康中特圓體" pitchFamily="49" charset="-120"/>
              </a:rPr>
              <a:t>雙</a:t>
            </a:r>
            <a:r>
              <a:rPr lang="zh-TW" alt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  <a:latin typeface="華康中特圓體" pitchFamily="49" charset="-120"/>
                <a:ea typeface="華康中特圓體" pitchFamily="49" charset="-120"/>
              </a:rPr>
              <a:t>曲面</a:t>
            </a:r>
            <a:endParaRPr lang="zh-TW" altLang="en-US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/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4098" name="Picture 2" descr="https://lh3.googleusercontent.com/zdgY0aQCSluaZF4_jDNyF9qtWszT6KBGL8fPuUJAWjGgfOLFe027O6hqVGsiyVOlU3yMtsXfNdFx2eYMonP9d66P2HWyIV5xLNz18ofeSrtrac2RwwK4QyX5e0nWiMoFi8mFy-TW3bahotqrgEvfibWDYOxyyoMm2psb0MMMXThLFbWQut2GCfz8qfSH3XaEGDehTotXw83MEv-114CzZu3r3MDmv1BOREzNpk2OsvuIevGbPj8RoctnYsny4BRKF3Igzg4ljkYn84i1LUk5nD53W2ER1naRq33gL36Z_39OSdc3HoyMmboJxQP5v4rFV8cUTXRfGUoIOwTHHRegUWubc4torwy__goL9ghoYGJSgyUA4Az7Jj12YrrifyFNwPy3MsyMstupWiMzvSm4zoXQ2LU64COOPhmE6rXRXD9YUYE2VKSR-WTDRx5tJgD_GZXz_5h61wfXJyeXy3cdGffibkPFrSCBhy6TUQ06kFN44r2Hh7HTvYrDCBxjl1N2-McZTFjQRtNlAoU3KqQyzUiz746iguFWpMjOb3LGkFnxKY9tnsBsCmdJ4wyq1mT3ybQQ6yRISmsHLYmAX1fdcq47nkLjbIjAOQVFGrU=w477-h635-n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8025" y="1916832"/>
            <a:ext cx="550795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457200" y="476672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  <a:latin typeface="微軟正黑體" pitchFamily="34" charset="-120"/>
                <a:ea typeface="微軟正黑體" pitchFamily="34" charset="-120"/>
              </a:rPr>
              <a:t>四邊形</a:t>
            </a:r>
            <a:endParaRPr lang="zh-TW" altLang="en-US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標題 3"/>
          <p:cNvSpPr txBox="1">
            <a:spLocks/>
          </p:cNvSpPr>
          <p:nvPr/>
        </p:nvSpPr>
        <p:spPr>
          <a:xfrm>
            <a:off x="457200" y="5445224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華康POP1體W7(P)" pitchFamily="82" charset="-120"/>
                <a:ea typeface="華康POP1體W7(P)" pitchFamily="82" charset="-120"/>
              </a:rPr>
              <a:t>變動，固定</a:t>
            </a:r>
            <a:endParaRPr lang="zh-TW" altLang="en-US" sz="6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華康POP1體W7(P)" pitchFamily="82" charset="-120"/>
              <a:ea typeface="華康POP1體W7(P)" pitchFamily="82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8" y="2061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48" y="2061168"/>
            <a:ext cx="222588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457200" y="476672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  <a:latin typeface="華康中特圓體" pitchFamily="49" charset="-120"/>
                <a:ea typeface="華康中特圓體" pitchFamily="49" charset="-120"/>
              </a:rPr>
              <a:t>圓、圓周率</a:t>
            </a:r>
            <a:endParaRPr lang="zh-TW" altLang="en-US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/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660091"/>
              </p:ext>
            </p:extLst>
          </p:nvPr>
        </p:nvGraphicFramePr>
        <p:xfrm>
          <a:off x="1168364" y="2564904"/>
          <a:ext cx="6807273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方程式" r:id="rId3" imgW="990360" imgH="419040" progId="Equation.3">
                  <p:embed/>
                </p:oleObj>
              </mc:Choice>
              <mc:Fallback>
                <p:oleObj name="方程式" r:id="rId3" imgW="99036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364" y="2564904"/>
                        <a:ext cx="6807273" cy="28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3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457200" y="476672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  <a:latin typeface="華康中特圓體" pitchFamily="49" charset="-120"/>
                <a:ea typeface="華康中特圓體" pitchFamily="49" charset="-120"/>
              </a:rPr>
              <a:t>扇形</a:t>
            </a:r>
            <a:endParaRPr lang="zh-TW" altLang="en-US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/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148" name="Picture 4" descr="ãåèç³ãçåçæå°çµæ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1916832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面積</a:t>
            </a:r>
            <a:endParaRPr lang="zh-TW" altLang="en-US" sz="720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9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9218" name="Picture 2" descr="ãå»ºæ¡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557792"/>
            <a:ext cx="7920000" cy="57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457200" y="2636912"/>
            <a:ext cx="8229600" cy="1052512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什麼是形？</a:t>
            </a:r>
            <a:endParaRPr lang="zh-TW" altLang="en-US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超研澤中鋼筆行楷" pitchFamily="49" charset="-120"/>
              <a:ea typeface="超研澤中鋼筆行楷" pitchFamily="49" charset="-120"/>
              <a:cs typeface="超研澤中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45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00" y="549000"/>
            <a:ext cx="6084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3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457200" y="476672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  <a:latin typeface="微軟正黑體" pitchFamily="34" charset="-120"/>
                <a:ea typeface="微軟正黑體" pitchFamily="34" charset="-120"/>
              </a:rPr>
              <a:t>矩形面積</a:t>
            </a:r>
            <a:endParaRPr lang="zh-TW" altLang="en-US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53" y="1809000"/>
            <a:ext cx="4890495" cy="3240000"/>
          </a:xfrm>
          <a:prstGeom prst="rect">
            <a:avLst/>
          </a:prstGeom>
        </p:spPr>
      </p:pic>
      <p:sp>
        <p:nvSpPr>
          <p:cNvPr id="7" name="標題 3"/>
          <p:cNvSpPr txBox="1">
            <a:spLocks/>
          </p:cNvSpPr>
          <p:nvPr/>
        </p:nvSpPr>
        <p:spPr>
          <a:xfrm>
            <a:off x="457200" y="5445224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華康POP1體W7(P)" pitchFamily="82" charset="-120"/>
                <a:ea typeface="華康POP1體W7(P)" pitchFamily="82" charset="-120"/>
              </a:rPr>
              <a:t>從一疊書開始</a:t>
            </a:r>
            <a:endParaRPr lang="zh-TW" altLang="en-US" sz="6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華康POP1體W7(P)" pitchFamily="82" charset="-120"/>
              <a:ea typeface="華康POP1體W7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91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457200" y="2902744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8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華康兒風體W3" pitchFamily="34" charset="-120"/>
                <a:ea typeface="華康兒風體W3" pitchFamily="34" charset="-120"/>
              </a:rPr>
              <a:t>高在哪？</a:t>
            </a:r>
            <a:endParaRPr lang="zh-TW" altLang="en-US" sz="8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華康兒風體W3" pitchFamily="34" charset="-120"/>
              <a:ea typeface="華康兒風體W3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71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謝謝指教</a:t>
            </a:r>
            <a:endParaRPr lang="zh-TW" altLang="en-US" sz="720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8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 7"/>
          <p:cNvCxnSpPr/>
          <p:nvPr/>
        </p:nvCxnSpPr>
        <p:spPr>
          <a:xfrm>
            <a:off x="6344941" y="1088976"/>
            <a:ext cx="1348935" cy="143324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1610952" y="4093931"/>
            <a:ext cx="1779522" cy="1957474"/>
            <a:chOff x="1475656" y="3429000"/>
            <a:chExt cx="1440160" cy="1584176"/>
          </a:xfrm>
        </p:grpSpPr>
        <p:cxnSp>
          <p:nvCxnSpPr>
            <p:cNvPr id="10" name="直線接點 9"/>
            <p:cNvCxnSpPr/>
            <p:nvPr/>
          </p:nvCxnSpPr>
          <p:spPr>
            <a:xfrm>
              <a:off x="1475656" y="3429000"/>
              <a:ext cx="504056" cy="158417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1979712" y="4077072"/>
              <a:ext cx="936104" cy="93610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H="1" flipV="1">
              <a:off x="1979712" y="3861048"/>
              <a:ext cx="936104" cy="21602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手繪多邊形 18"/>
          <p:cNvSpPr>
            <a:spLocks/>
          </p:cNvSpPr>
          <p:nvPr/>
        </p:nvSpPr>
        <p:spPr bwMode="auto">
          <a:xfrm>
            <a:off x="1412399" y="1119312"/>
            <a:ext cx="2230869" cy="1672906"/>
          </a:xfrm>
          <a:custGeom>
            <a:avLst/>
            <a:gdLst>
              <a:gd name="T0" fmla="*/ 0 w 3531"/>
              <a:gd name="T1" fmla="*/ 22 h 1165"/>
              <a:gd name="T2" fmla="*/ 720 w 3531"/>
              <a:gd name="T3" fmla="*/ 175 h 1165"/>
              <a:gd name="T4" fmla="*/ 637 w 3531"/>
              <a:gd name="T5" fmla="*/ 1075 h 1165"/>
              <a:gd name="T6" fmla="*/ 1731 w 3531"/>
              <a:gd name="T7" fmla="*/ 687 h 1165"/>
              <a:gd name="T8" fmla="*/ 2285 w 3531"/>
              <a:gd name="T9" fmla="*/ 1089 h 1165"/>
              <a:gd name="T10" fmla="*/ 3531 w 3531"/>
              <a:gd name="T11" fmla="*/ 230 h 1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31" h="1165">
                <a:moveTo>
                  <a:pt x="0" y="22"/>
                </a:moveTo>
                <a:cubicBezTo>
                  <a:pt x="307" y="11"/>
                  <a:pt x="614" y="0"/>
                  <a:pt x="720" y="175"/>
                </a:cubicBezTo>
                <a:cubicBezTo>
                  <a:pt x="826" y="350"/>
                  <a:pt x="469" y="990"/>
                  <a:pt x="637" y="1075"/>
                </a:cubicBezTo>
                <a:cubicBezTo>
                  <a:pt x="805" y="1160"/>
                  <a:pt x="1456" y="685"/>
                  <a:pt x="1731" y="687"/>
                </a:cubicBezTo>
                <a:cubicBezTo>
                  <a:pt x="2006" y="689"/>
                  <a:pt x="1985" y="1165"/>
                  <a:pt x="2285" y="1089"/>
                </a:cubicBezTo>
                <a:cubicBezTo>
                  <a:pt x="2585" y="1013"/>
                  <a:pt x="3058" y="621"/>
                  <a:pt x="3531" y="2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68" y="2514511"/>
            <a:ext cx="2492573" cy="14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圖片 20" descr="下載SVG字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04118"/>
            <a:ext cx="1512168" cy="182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ãäººå½¢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09" y="729000"/>
            <a:ext cx="613718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ãå¬°ååºçè³å°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23987"/>
            <a:ext cx="47625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972000" y="369000"/>
            <a:ext cx="7200000" cy="61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sz="4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r>
              <a:rPr lang="en-US" altLang="zh-TW" sz="7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</a:p>
          <a:p>
            <a:r>
              <a:rPr lang="en-US" altLang="zh-TW" sz="7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720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r>
              <a:rPr lang="en-US" altLang="zh-TW" sz="7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72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endParaRPr lang="en-US" altLang="zh-TW" sz="72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43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457200" y="2636912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變形</a:t>
            </a:r>
            <a:endParaRPr lang="zh-TW" altLang="en-US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超研澤中鋼筆行楷" pitchFamily="49" charset="-120"/>
              <a:ea typeface="超研澤中鋼筆行楷" pitchFamily="49" charset="-120"/>
              <a:cs typeface="超研澤中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61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3.googleusercontent.com/kFlAN0dTP9AyuapBWWd3pS85MXe-lCW2ISfoL0kFSKcOxahFS41wXuF6ifcbzP81mMolGClpxrkhiAKgDgzo7b39eEouIO7WdQ6BQ_vK1pWeCoRBRk879h0x9IUOZdZ705QQnUjfu3lEly0XHaGy3yj_GWaoZwB2yIPHuJ6Vqblgxw9RW2s2ffKI1BmdWxBRbNKTJ5-edGfLcCbKebmMlQIxb3vHAa8MA2IqxsMBXZrVNM53emnkW65m_fD1BKHM0HAZl1XCkUzROkvLwCs1HwaOkTwgrrG1bXE8edB4c4lCY_l_EbhQYYj1kqcfwfhUBkSWeFUXcr7zsI57CGECwwZB15jJnU2jdRucEM2gttCZbLXhTAbTs9g7X-7OXfzfBORSPVxFhYsUPjbIE-vLG4IcMqFI9K5P7Lz6lrftNDV-AJ9pEGnXxpng1Nuni1Recv_dzAlqkGjYtMD5HwYupPNaz9TdcWFuafR1xfsSoKGVfW8eX5CeP03M6RjTuou6HWK1i42jaEhI8y3mNa-SvsK4lXl4Oa8PuhMmwH-Rrzbxl6Zl5KMDe56RyBw1MaioZAN8IyhV1RlY9CTj8BtDmtDzZmHgXleoADU06JU=w358-h635-n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02960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h3.googleusercontent.com/TG4ED1ntRfjce7LujDD2kNkflr5Bqc_4kX_9a5x7h3Dz5oLFUlrM3abQhcpdaZ0dd66J4eygotnP8Jvf7mgIDtzV4vMkTMkpMF8chPbPX-YycvMuYSPG4HdOcCDkaoJeAFgS3RM3M2oGU69t3lBQ0rSimQr1gN1Kk24WJCLvWxMWJxrJmoKBtmlMtJJSd6NeWSHPny1BNn3BJaleQzuIniUX7sxbeB6oRkiZoIYy3iKzyEaZFuH1oG3QXm4-eg1Kr9ZWQMuRAZmpUq_stPCHupgYtAp2HKR0MmUoses2Oy3mOC55L7R2sMKSo9TAUNsuDDu0K63VZvyP4_dBP5jKC-dt8D0hq9tW47k-mIc6-8t7Fh15LHeKi-r4PU1irzyGoyPZZuMSGz25q4Geu6SAIoUlKf3BcRu31-60ys-Y-g_kwjNbhgUYMxlhLAhBTow_jfGI1XAMHqqcN2Z6l1XvCz4LibmjKIWJekSz-kUaL9BZwtMxWepjKn38hHfLoFvTwoVfQufKCQ5sxd6mtQXGj0TGnNJVo3m00tTBIBlOXmW3G7LsK1xqGgNESPkZRYB_5CbKJOegappQehHj9zzODBjXrgdHPwDX8L6-oig=w358-h635-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386" y="1124744"/>
            <a:ext cx="202960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h3.googleusercontent.com/129hjCIdV-E_OzPfIY3EyWVY9WF4LKUQyQqL3-b76mC2hUXtsSyEmixnXPu4Qg0wVyBxOJc4A9sPEql7BUcUK7ksvOENKy6g2UM9bSIiiLIffcJJG_ZLeqB7gKmJYSzTjLc85NSvcYp7JCB0nhRbDIgDma6he1p5XZZsNJzLwiyAdoruYy-uadi6k1EETJniFjZOsmvM04cpgz5308ASlLlqXT7IEhgUssU0zoJBw1abURXAg8jRnhF6CmASWIjuUbDF8VfqGTS-lDeRCMqsQX1ivCjjXttw0K9tBak1pPDBzknnDRsg2_wVUjlxlPI42m3Nh4YKH4yaJ9HWjUX-ye6uynOC5nuL6ESRMpHYDmAARxayGdU06uUpVz3Wj0qcGhw6ZxTjnJ2OP-M64xCv45X1gzQ7cN_6pxscYCyOJEQYrx0qebHElkWEgTpKQE7B0EEYQoww8YujkpLcwOSasAoPKkZtSOVWHfgMqOkhronOtkSByIDvMVTEAh61bKIKhwli1a64lJyjeW4ZACoFe0JC1VqRxnGMzYdINwxpWkw3EKu4swUPh_yLfkyJ2cS2P9DS493irbHVeVTHJDSvjRZd1dE6h85eteI4Gxc=w358-h635-n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626" y="1917232"/>
            <a:ext cx="202960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h3.googleusercontent.com/ISvi72kARu7a37xYifs0ti4KWIidIPEEbBBRG36orcGcprfIMnBRXx1hRprC8aAZoJCGkhbn8CUFZOvmyy58B-q-ATjMceGcllIaNKM11Gv5sZVghsPkxMxSiX6YTmEVuNOhRj-cs_yfYIDyDr0BjDpYBI0fIvwi0S2U7wMUshOXPx6Jz0Py25E7rYftlEVYb4WLB_4fokuprqUrLNtpDiGzvX-1i8D383Yhp9DgqVVUpMH8ZOxVXmKx4pc0339LKMy3iSUWcq0b-FsOzPVzevsVn4moGPOHpl1ysHu-3d0SRL2xBCs_WgMk5svZkOkfGf1Mal9N2VhcSw7D9uuPXjhTIkn_z2mAL3qmmiq-s-z6Jg7T2sgtoBRwtwKrj1CK0V6rvN-Gj988hUQF3-KrBzbzuEwR7d7bIyLXuutv_NPnxy2z71ZLiiA3-nBodpqK_djAm2VR_58fLfxRXts1HgLPUvPiVLUOa7MRxQUzRItJHNxSMo3LHQRpHQD9rK_THrwmd_S0s85k_zp3Xvn8BlZa94mbat_qRVRGKp1SQ5HwYJgQGYDfcovSgWzXXkhmTXXDNm1HMaS0iEtu7J4Hh1Lg0D93Xd7AQUDbjWw=w358-h635-n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874" y="2925344"/>
            <a:ext cx="202960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1338331" y="2204864"/>
            <a:ext cx="4660447" cy="1907812"/>
            <a:chOff x="1338331" y="2204864"/>
            <a:chExt cx="4660447" cy="1907812"/>
          </a:xfrm>
        </p:grpSpPr>
        <p:sp>
          <p:nvSpPr>
            <p:cNvPr id="2" name="橢圓 1"/>
            <p:cNvSpPr/>
            <p:nvPr/>
          </p:nvSpPr>
          <p:spPr>
            <a:xfrm>
              <a:off x="1338331" y="2204864"/>
              <a:ext cx="353349" cy="36004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3485189" y="2996952"/>
              <a:ext cx="353349" cy="36004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5645429" y="3752636"/>
              <a:ext cx="353349" cy="36004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37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457200" y="2636912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超研澤中鋼筆行楷" pitchFamily="49" charset="-120"/>
              </a:rPr>
              <a:t>角</a:t>
            </a:r>
            <a:endParaRPr lang="zh-TW" altLang="en-US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超研澤中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20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ãççè§ãçåçæå°çµæ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09123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ççè§ãçåçæå°çµæ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000" y="1989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ç¸éåç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83018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ãçè§ãçåçæå°çµæ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772816"/>
            <a:ext cx="41719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457200" y="476672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6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  <a:latin typeface="華康中特圓體" pitchFamily="49" charset="-120"/>
                <a:ea typeface="華康中特圓體" pitchFamily="49" charset="-120"/>
              </a:rPr>
              <a:t>角</a:t>
            </a:r>
            <a:endParaRPr lang="zh-TW" altLang="en-US" sz="6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/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475656" y="1069286"/>
            <a:ext cx="6264696" cy="4719429"/>
            <a:chOff x="1475656" y="1661899"/>
            <a:chExt cx="6264696" cy="4719429"/>
          </a:xfrm>
        </p:grpSpPr>
        <p:grpSp>
          <p:nvGrpSpPr>
            <p:cNvPr id="2" name="群組 1"/>
            <p:cNvGrpSpPr>
              <a:grpSpLocks noChangeAspect="1"/>
            </p:cNvGrpSpPr>
            <p:nvPr/>
          </p:nvGrpSpPr>
          <p:grpSpPr>
            <a:xfrm>
              <a:off x="2381151" y="2233788"/>
              <a:ext cx="4381698" cy="4147540"/>
              <a:chOff x="3621405" y="2529205"/>
              <a:chExt cx="1901190" cy="1799590"/>
            </a:xfrm>
          </p:grpSpPr>
          <p:pic>
            <p:nvPicPr>
              <p:cNvPr id="12" name="圖片 11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21405" y="2529205"/>
                <a:ext cx="1901190" cy="1799590"/>
              </a:xfrm>
              <a:prstGeom prst="rect">
                <a:avLst/>
              </a:prstGeom>
            </p:spPr>
          </p:pic>
          <p:grpSp>
            <p:nvGrpSpPr>
              <p:cNvPr id="13" name="群組 12"/>
              <p:cNvGrpSpPr/>
              <p:nvPr/>
            </p:nvGrpSpPr>
            <p:grpSpPr>
              <a:xfrm>
                <a:off x="4281170" y="3111290"/>
                <a:ext cx="581660" cy="561976"/>
                <a:chOff x="0" y="0"/>
                <a:chExt cx="581660" cy="562181"/>
              </a:xfrm>
            </p:grpSpPr>
            <p:sp>
              <p:nvSpPr>
                <p:cNvPr id="14" name="弧形 13"/>
                <p:cNvSpPr/>
                <p:nvPr/>
              </p:nvSpPr>
              <p:spPr>
                <a:xfrm>
                  <a:off x="118753" y="83127"/>
                  <a:ext cx="416560" cy="336550"/>
                </a:xfrm>
                <a:prstGeom prst="arc">
                  <a:avLst>
                    <a:gd name="adj1" fmla="val 15393966"/>
                    <a:gd name="adj2" fmla="val 819029"/>
                  </a:avLst>
                </a:prstGeom>
                <a:ln w="952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" name="弧形 14"/>
                <p:cNvSpPr/>
                <p:nvPr/>
              </p:nvSpPr>
              <p:spPr>
                <a:xfrm>
                  <a:off x="0" y="0"/>
                  <a:ext cx="581660" cy="482600"/>
                </a:xfrm>
                <a:prstGeom prst="arc">
                  <a:avLst>
                    <a:gd name="adj1" fmla="val 9999374"/>
                    <a:gd name="adj2" fmla="val 819029"/>
                  </a:avLst>
                </a:prstGeom>
                <a:ln w="952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" name="弧形 15"/>
                <p:cNvSpPr/>
                <p:nvPr/>
              </p:nvSpPr>
              <p:spPr>
                <a:xfrm rot="10800000">
                  <a:off x="47501" y="225631"/>
                  <a:ext cx="416560" cy="336550"/>
                </a:xfrm>
                <a:prstGeom prst="arc">
                  <a:avLst>
                    <a:gd name="adj1" fmla="val 9946762"/>
                    <a:gd name="adj2" fmla="val 819029"/>
                  </a:avLst>
                </a:prstGeom>
                <a:ln w="952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7" name="文字方塊 2"/>
            <p:cNvSpPr txBox="1">
              <a:spLocks noChangeArrowheads="1"/>
            </p:cNvSpPr>
            <p:nvPr/>
          </p:nvSpPr>
          <p:spPr bwMode="auto">
            <a:xfrm>
              <a:off x="6516216" y="3717032"/>
              <a:ext cx="122413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kern="100" dirty="0">
                  <a:effectLst/>
                  <a:latin typeface="Calibri"/>
                  <a:ea typeface="新細明體"/>
                  <a:cs typeface="Times New Roman"/>
                </a:rPr>
                <a:t>0</a:t>
              </a:r>
              <a:r>
                <a:rPr lang="zh-TW" sz="2400" kern="100" dirty="0">
                  <a:effectLst/>
                  <a:latin typeface="Calibri"/>
                  <a:ea typeface="新細明體"/>
                  <a:cs typeface="Times New Roman"/>
                </a:rPr>
                <a:t>度</a:t>
              </a:r>
            </a:p>
            <a:p>
              <a:pPr algn="ctr">
                <a:spcAft>
                  <a:spcPts val="0"/>
                </a:spcAft>
              </a:pPr>
              <a:r>
                <a:rPr lang="en-US" sz="2400" kern="100" dirty="0">
                  <a:effectLst/>
                  <a:latin typeface="Calibri"/>
                  <a:ea typeface="新細明體"/>
                  <a:cs typeface="Times New Roman"/>
                </a:rPr>
                <a:t>(360</a:t>
              </a:r>
              <a:r>
                <a:rPr lang="zh-TW" sz="2400" kern="100" dirty="0">
                  <a:effectLst/>
                  <a:latin typeface="Calibri"/>
                  <a:ea typeface="新細明體"/>
                  <a:cs typeface="Times New Roman"/>
                </a:rPr>
                <a:t>度</a:t>
              </a:r>
              <a:r>
                <a:rPr lang="en-US" sz="2400" kern="100" dirty="0" smtClean="0">
                  <a:effectLst/>
                  <a:latin typeface="Calibri"/>
                  <a:ea typeface="新細明體"/>
                  <a:cs typeface="Times New Roman"/>
                </a:rPr>
                <a:t>)</a:t>
              </a:r>
            </a:p>
            <a:p>
              <a:pPr algn="ctr">
                <a:spcAft>
                  <a:spcPts val="0"/>
                </a:spcAft>
              </a:pPr>
              <a:r>
                <a:rPr lang="en-US" sz="2400" kern="100" dirty="0" smtClean="0">
                  <a:latin typeface="Calibri"/>
                  <a:ea typeface="新細明體"/>
                  <a:cs typeface="Times New Roman"/>
                </a:rPr>
                <a:t>2</a:t>
              </a:r>
              <a:r>
                <a:rPr lang="en-US" sz="2400" kern="100" dirty="0" smtClean="0">
                  <a:latin typeface="Calibri"/>
                  <a:ea typeface="新細明體"/>
                  <a:cs typeface="Times New Roman"/>
                  <a:sym typeface="Symbol"/>
                </a:rPr>
                <a:t></a:t>
              </a:r>
              <a:endParaRPr lang="en-US" sz="2400" kern="100" dirty="0" smtClean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19" name="文字方塊 2"/>
            <p:cNvSpPr txBox="1">
              <a:spLocks noChangeArrowheads="1"/>
            </p:cNvSpPr>
            <p:nvPr/>
          </p:nvSpPr>
          <p:spPr bwMode="auto">
            <a:xfrm>
              <a:off x="3959932" y="1661899"/>
              <a:ext cx="122413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kern="100" dirty="0" smtClean="0">
                  <a:effectLst/>
                  <a:latin typeface="Calibri"/>
                  <a:ea typeface="新細明體"/>
                  <a:cs typeface="Times New Roman"/>
                </a:rPr>
                <a:t>90</a:t>
              </a:r>
              <a:r>
                <a:rPr lang="zh-TW" sz="2400" kern="100" dirty="0" smtClean="0">
                  <a:effectLst/>
                  <a:latin typeface="Calibri"/>
                  <a:ea typeface="新細明體"/>
                  <a:cs typeface="Times New Roman"/>
                </a:rPr>
                <a:t>度</a:t>
              </a:r>
              <a:endParaRPr lang="en-US" altLang="zh-TW" sz="2400" kern="100" dirty="0">
                <a:latin typeface="Calibri"/>
                <a:ea typeface="新細明體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2400" kern="100" dirty="0" smtClean="0">
                  <a:latin typeface="Calibri"/>
                  <a:ea typeface="新細明體"/>
                  <a:cs typeface="Times New Roman"/>
                  <a:sym typeface="Symbol"/>
                </a:rPr>
                <a:t></a:t>
              </a:r>
              <a:r>
                <a:rPr lang="en-US" altLang="zh-TW" sz="2400" kern="100" dirty="0" smtClean="0">
                  <a:effectLst/>
                  <a:latin typeface="Calibri"/>
                  <a:ea typeface="新細明體"/>
                  <a:cs typeface="Times New Roman"/>
                </a:rPr>
                <a:t>/2</a:t>
              </a:r>
              <a:endParaRPr lang="zh-TW" sz="24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20" name="文字方塊 2"/>
            <p:cNvSpPr txBox="1">
              <a:spLocks noChangeArrowheads="1"/>
            </p:cNvSpPr>
            <p:nvPr/>
          </p:nvSpPr>
          <p:spPr bwMode="auto">
            <a:xfrm>
              <a:off x="1475656" y="3829689"/>
              <a:ext cx="122413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kern="100" dirty="0" smtClean="0">
                  <a:effectLst/>
                  <a:latin typeface="Calibri"/>
                  <a:ea typeface="新細明體"/>
                  <a:cs typeface="Times New Roman"/>
                </a:rPr>
                <a:t>180</a:t>
              </a:r>
              <a:r>
                <a:rPr lang="zh-TW" sz="2400" kern="100" dirty="0" smtClean="0">
                  <a:effectLst/>
                  <a:latin typeface="Calibri"/>
                  <a:ea typeface="新細明體"/>
                  <a:cs typeface="Times New Roman"/>
                </a:rPr>
                <a:t>度</a:t>
              </a:r>
              <a:endParaRPr lang="en-US" altLang="zh-TW" sz="2400" kern="100" dirty="0" smtClean="0">
                <a:effectLst/>
                <a:latin typeface="Calibri"/>
                <a:ea typeface="新細明體"/>
                <a:cs typeface="Times New Roman"/>
              </a:endParaRPr>
            </a:p>
            <a:p>
              <a:pPr algn="ctr"/>
              <a:r>
                <a:rPr lang="en-US" altLang="zh-TW" sz="2400" kern="100" dirty="0" smtClean="0">
                  <a:latin typeface="Calibri"/>
                  <a:ea typeface="新細明體"/>
                  <a:cs typeface="Times New Roman"/>
                  <a:sym typeface="Symbol"/>
                </a:rPr>
                <a:t></a:t>
              </a:r>
              <a:endParaRPr lang="en-US" altLang="zh-TW" sz="2400" kern="100" dirty="0">
                <a:latin typeface="Calibri"/>
                <a:ea typeface="新細明體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457200" y="476672"/>
            <a:ext cx="8229600" cy="1052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  <a:latin typeface="微軟正黑體" pitchFamily="34" charset="-120"/>
                <a:ea typeface="微軟正黑體" pitchFamily="34" charset="-120"/>
              </a:rPr>
              <a:t>垂直</a:t>
            </a:r>
          </a:p>
        </p:txBody>
      </p:sp>
      <p:pic>
        <p:nvPicPr>
          <p:cNvPr id="2050" name="Picture 2" descr="ãé£é­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1708"/>
            <a:ext cx="432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ãæºæºç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2116708"/>
            <a:ext cx="2588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ã4æ ¼æ«ãçåçæå°çµæ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27577" r="13564" b="27201"/>
          <a:stretch/>
        </p:blipFill>
        <p:spPr bwMode="auto">
          <a:xfrm>
            <a:off x="1095833" y="1916832"/>
            <a:ext cx="695233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群組 32"/>
          <p:cNvGrpSpPr/>
          <p:nvPr/>
        </p:nvGrpSpPr>
        <p:grpSpPr>
          <a:xfrm>
            <a:off x="4572000" y="2268488"/>
            <a:ext cx="3168352" cy="3032720"/>
            <a:chOff x="4572000" y="2268488"/>
            <a:chExt cx="3168352" cy="3032720"/>
          </a:xfrm>
        </p:grpSpPr>
        <p:cxnSp>
          <p:nvCxnSpPr>
            <p:cNvPr id="5" name="直線接點 4"/>
            <p:cNvCxnSpPr/>
            <p:nvPr/>
          </p:nvCxnSpPr>
          <p:spPr>
            <a:xfrm>
              <a:off x="4572000" y="2276872"/>
              <a:ext cx="316835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4572000" y="5301208"/>
              <a:ext cx="316835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279852" y="3789040"/>
              <a:ext cx="956444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6228184" y="2268488"/>
              <a:ext cx="0" cy="303272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5220072" y="3789040"/>
              <a:ext cx="0" cy="151216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67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927</TotalTime>
  <Words>75</Words>
  <Application>Microsoft Office PowerPoint</Application>
  <PresentationFormat>如螢幕大小 (4:3)</PresentationFormat>
  <Paragraphs>34</Paragraphs>
  <Slides>23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7" baseType="lpstr">
      <vt:lpstr>華康POP1體W7(P)</vt:lpstr>
      <vt:lpstr>華康中特圓體</vt:lpstr>
      <vt:lpstr>華康兒風體W3</vt:lpstr>
      <vt:lpstr>超研澤中鋼筆行楷</vt:lpstr>
      <vt:lpstr>微軟正黑體</vt:lpstr>
      <vt:lpstr>新細明體</vt:lpstr>
      <vt:lpstr>標楷體</vt:lpstr>
      <vt:lpstr>Calibri</vt:lpstr>
      <vt:lpstr>Symbol</vt:lpstr>
      <vt:lpstr>Times New Roman</vt:lpstr>
      <vt:lpstr>Verdana</vt:lpstr>
      <vt:lpstr>Wingdings 2</vt:lpstr>
      <vt:lpstr>觀點</vt:lpstr>
      <vt:lpstr>方程式</vt:lpstr>
      <vt:lpstr>平面圖形</vt:lpstr>
      <vt:lpstr>什麼是形？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面積</vt:lpstr>
      <vt:lpstr>PowerPoint 簡報</vt:lpstr>
      <vt:lpstr>PowerPoint 簡報</vt:lpstr>
      <vt:lpstr>PowerPoint 簡報</vt:lpstr>
      <vt:lpstr>PowerPoint 簡報</vt:lpstr>
      <vt:lpstr>謝謝指教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Hewlett-Packard Company</cp:lastModifiedBy>
  <cp:revision>43</cp:revision>
  <dcterms:created xsi:type="dcterms:W3CDTF">2018-07-11T05:39:50Z</dcterms:created>
  <dcterms:modified xsi:type="dcterms:W3CDTF">2018-07-14T23:30:12Z</dcterms:modified>
</cp:coreProperties>
</file>