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90" r:id="rId5"/>
    <p:sldId id="291" r:id="rId6"/>
    <p:sldId id="292" r:id="rId7"/>
    <p:sldId id="293" r:id="rId8"/>
    <p:sldId id="285" r:id="rId9"/>
    <p:sldId id="288" r:id="rId10"/>
    <p:sldId id="294" r:id="rId11"/>
    <p:sldId id="289" r:id="rId12"/>
    <p:sldId id="286" r:id="rId13"/>
    <p:sldId id="295" r:id="rId14"/>
    <p:sldId id="296" r:id="rId15"/>
    <p:sldId id="299" r:id="rId16"/>
    <p:sldId id="297" r:id="rId17"/>
    <p:sldId id="298" r:id="rId18"/>
    <p:sldId id="300" r:id="rId19"/>
    <p:sldId id="301" r:id="rId20"/>
    <p:sldId id="303" r:id="rId21"/>
    <p:sldId id="302" r:id="rId22"/>
    <p:sldId id="304" r:id="rId23"/>
    <p:sldId id="305" r:id="rId24"/>
    <p:sldId id="306" r:id="rId25"/>
    <p:sldId id="307" r:id="rId26"/>
    <p:sldId id="287" r:id="rId27"/>
    <p:sldId id="264" r:id="rId28"/>
    <p:sldId id="274" r:id="rId29"/>
    <p:sldId id="280" r:id="rId30"/>
    <p:sldId id="279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01304C"/>
    <a:srgbClr val="049AAB"/>
    <a:srgbClr val="9BD7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25" y="-62"/>
      </p:cViewPr>
      <p:guideLst>
        <p:guide orient="horz" pos="38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61F1E-42FE-431E-97E1-2DAE4E02CC81}" type="doc">
      <dgm:prSet loTypeId="urn:microsoft.com/office/officeart/2005/8/layout/hChevron3" loCatId="process" qsTypeId="urn:microsoft.com/office/officeart/2005/8/quickstyle/simple2" qsCatId="simple" csTypeId="urn:microsoft.com/office/officeart/2005/8/colors/colorful1" csCatId="colorful" phldr="1"/>
      <dgm:spPr/>
    </dgm:pt>
    <dgm:pt modelId="{3A10B0AC-CA59-4ADF-8FDF-0B03A35CA648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單一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502C3656-E4E9-4F54-85CF-DF996DD05E6D}" type="parTrans" cxnId="{FA7FA72B-8A33-46E5-A276-21056FD51287}">
      <dgm:prSet/>
      <dgm:spPr/>
      <dgm:t>
        <a:bodyPr/>
        <a:lstStyle/>
        <a:p>
          <a:endParaRPr lang="zh-TW" altLang="en-US"/>
        </a:p>
      </dgm:t>
    </dgm:pt>
    <dgm:pt modelId="{AC347522-3C38-4772-9D23-E7D5BC3BD39F}" type="sibTrans" cxnId="{FA7FA72B-8A33-46E5-A276-21056FD51287}">
      <dgm:prSet/>
      <dgm:spPr/>
      <dgm:t>
        <a:bodyPr/>
        <a:lstStyle/>
        <a:p>
          <a:endParaRPr lang="zh-TW" altLang="en-US"/>
        </a:p>
      </dgm:t>
    </dgm:pt>
    <dgm:pt modelId="{04C6255A-925B-4A29-940D-5524E8CA0F09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分區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DE022A39-5125-4AA3-855E-CE9499F8AF7E}" type="parTrans" cxnId="{C27A83FF-9D41-4F40-8D3B-680F5E3473B0}">
      <dgm:prSet/>
      <dgm:spPr/>
      <dgm:t>
        <a:bodyPr/>
        <a:lstStyle/>
        <a:p>
          <a:endParaRPr lang="zh-TW" altLang="en-US"/>
        </a:p>
      </dgm:t>
    </dgm:pt>
    <dgm:pt modelId="{BCB3F584-A560-4F23-90C4-63F1A0A1C2C3}" type="sibTrans" cxnId="{C27A83FF-9D41-4F40-8D3B-680F5E3473B0}">
      <dgm:prSet/>
      <dgm:spPr/>
      <dgm:t>
        <a:bodyPr/>
        <a:lstStyle/>
        <a:p>
          <a:endParaRPr lang="zh-TW" altLang="en-US"/>
        </a:p>
      </dgm:t>
    </dgm:pt>
    <dgm:pt modelId="{C1915F4A-14E6-4C6B-B7BE-B158B77B3935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看差距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520DCE90-5908-437B-B376-2E0151490824}" type="parTrans" cxnId="{E829DE15-16DC-4AA0-B1FD-0A5CD27A5674}">
      <dgm:prSet/>
      <dgm:spPr/>
      <dgm:t>
        <a:bodyPr/>
        <a:lstStyle/>
        <a:p>
          <a:endParaRPr lang="zh-TW" altLang="en-US"/>
        </a:p>
      </dgm:t>
    </dgm:pt>
    <dgm:pt modelId="{E8F2905D-3126-4963-B526-8B1A7BB82BE0}" type="sibTrans" cxnId="{E829DE15-16DC-4AA0-B1FD-0A5CD27A5674}">
      <dgm:prSet/>
      <dgm:spPr/>
      <dgm:t>
        <a:bodyPr/>
        <a:lstStyle/>
        <a:p>
          <a:endParaRPr lang="zh-TW" altLang="en-US"/>
        </a:p>
      </dgm:t>
    </dgm:pt>
    <dgm:pt modelId="{C14D5B59-F14B-4518-90CE-B72668616753}" type="pres">
      <dgm:prSet presAssocID="{EA661F1E-42FE-431E-97E1-2DAE4E02CC81}" presName="Name0" presStyleCnt="0">
        <dgm:presLayoutVars>
          <dgm:dir/>
          <dgm:resizeHandles val="exact"/>
        </dgm:presLayoutVars>
      </dgm:prSet>
      <dgm:spPr/>
    </dgm:pt>
    <dgm:pt modelId="{339ED737-1F80-4E3C-9377-9AAE0D5C29BA}" type="pres">
      <dgm:prSet presAssocID="{3A10B0AC-CA59-4ADF-8FDF-0B03A35CA64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923BA5-B275-4D84-A568-5C78A2F4B867}" type="pres">
      <dgm:prSet presAssocID="{AC347522-3C38-4772-9D23-E7D5BC3BD39F}" presName="parSpace" presStyleCnt="0"/>
      <dgm:spPr/>
    </dgm:pt>
    <dgm:pt modelId="{4D325361-8E31-4AA6-90A8-BEF529DCCFA2}" type="pres">
      <dgm:prSet presAssocID="{04C6255A-925B-4A29-940D-5524E8CA0F09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942EDD-C406-460E-BCAB-0A066C4BB618}" type="pres">
      <dgm:prSet presAssocID="{BCB3F584-A560-4F23-90C4-63F1A0A1C2C3}" presName="parSpace" presStyleCnt="0"/>
      <dgm:spPr/>
    </dgm:pt>
    <dgm:pt modelId="{7550D185-AA1F-4281-9812-3D96CCA220C6}" type="pres">
      <dgm:prSet presAssocID="{C1915F4A-14E6-4C6B-B7BE-B158B77B3935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21B273-A8A5-45C9-9BE0-D819916AF112}" type="presOf" srcId="{04C6255A-925B-4A29-940D-5524E8CA0F09}" destId="{4D325361-8E31-4AA6-90A8-BEF529DCCFA2}" srcOrd="0" destOrd="0" presId="urn:microsoft.com/office/officeart/2005/8/layout/hChevron3"/>
    <dgm:cxn modelId="{E829DE15-16DC-4AA0-B1FD-0A5CD27A5674}" srcId="{EA661F1E-42FE-431E-97E1-2DAE4E02CC81}" destId="{C1915F4A-14E6-4C6B-B7BE-B158B77B3935}" srcOrd="2" destOrd="0" parTransId="{520DCE90-5908-437B-B376-2E0151490824}" sibTransId="{E8F2905D-3126-4963-B526-8B1A7BB82BE0}"/>
    <dgm:cxn modelId="{39F9B872-AADC-4451-9982-826DEF30D367}" type="presOf" srcId="{3A10B0AC-CA59-4ADF-8FDF-0B03A35CA648}" destId="{339ED737-1F80-4E3C-9377-9AAE0D5C29BA}" srcOrd="0" destOrd="0" presId="urn:microsoft.com/office/officeart/2005/8/layout/hChevron3"/>
    <dgm:cxn modelId="{F0C29661-D1D7-4063-AA20-860C3C507CD5}" type="presOf" srcId="{EA661F1E-42FE-431E-97E1-2DAE4E02CC81}" destId="{C14D5B59-F14B-4518-90CE-B72668616753}" srcOrd="0" destOrd="0" presId="urn:microsoft.com/office/officeart/2005/8/layout/hChevron3"/>
    <dgm:cxn modelId="{D9EE9F42-0E00-48FA-BAD5-D974C9E97F02}" type="presOf" srcId="{C1915F4A-14E6-4C6B-B7BE-B158B77B3935}" destId="{7550D185-AA1F-4281-9812-3D96CCA220C6}" srcOrd="0" destOrd="0" presId="urn:microsoft.com/office/officeart/2005/8/layout/hChevron3"/>
    <dgm:cxn modelId="{C27A83FF-9D41-4F40-8D3B-680F5E3473B0}" srcId="{EA661F1E-42FE-431E-97E1-2DAE4E02CC81}" destId="{04C6255A-925B-4A29-940D-5524E8CA0F09}" srcOrd="1" destOrd="0" parTransId="{DE022A39-5125-4AA3-855E-CE9499F8AF7E}" sibTransId="{BCB3F584-A560-4F23-90C4-63F1A0A1C2C3}"/>
    <dgm:cxn modelId="{FA7FA72B-8A33-46E5-A276-21056FD51287}" srcId="{EA661F1E-42FE-431E-97E1-2DAE4E02CC81}" destId="{3A10B0AC-CA59-4ADF-8FDF-0B03A35CA648}" srcOrd="0" destOrd="0" parTransId="{502C3656-E4E9-4F54-85CF-DF996DD05E6D}" sibTransId="{AC347522-3C38-4772-9D23-E7D5BC3BD39F}"/>
    <dgm:cxn modelId="{B37E73BE-9BB1-4AA3-990F-380B96DE3CAE}" type="presParOf" srcId="{C14D5B59-F14B-4518-90CE-B72668616753}" destId="{339ED737-1F80-4E3C-9377-9AAE0D5C29BA}" srcOrd="0" destOrd="0" presId="urn:microsoft.com/office/officeart/2005/8/layout/hChevron3"/>
    <dgm:cxn modelId="{E07C5855-BE48-4ECE-9239-31CB6BBF3156}" type="presParOf" srcId="{C14D5B59-F14B-4518-90CE-B72668616753}" destId="{95923BA5-B275-4D84-A568-5C78A2F4B867}" srcOrd="1" destOrd="0" presId="urn:microsoft.com/office/officeart/2005/8/layout/hChevron3"/>
    <dgm:cxn modelId="{32100AF6-DB98-48F3-8AA9-BEBE9FD3E5E9}" type="presParOf" srcId="{C14D5B59-F14B-4518-90CE-B72668616753}" destId="{4D325361-8E31-4AA6-90A8-BEF529DCCFA2}" srcOrd="2" destOrd="0" presId="urn:microsoft.com/office/officeart/2005/8/layout/hChevron3"/>
    <dgm:cxn modelId="{DE2C59B8-2B0A-4145-9E4D-AAD00589E79B}" type="presParOf" srcId="{C14D5B59-F14B-4518-90CE-B72668616753}" destId="{CA942EDD-C406-460E-BCAB-0A066C4BB618}" srcOrd="3" destOrd="0" presId="urn:microsoft.com/office/officeart/2005/8/layout/hChevron3"/>
    <dgm:cxn modelId="{8E4ACE75-B02E-4A01-86B4-D4EF7F00EDD4}" type="presParOf" srcId="{C14D5B59-F14B-4518-90CE-B72668616753}" destId="{7550D185-AA1F-4281-9812-3D96CCA220C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9ED737-1F80-4E3C-9377-9AAE0D5C29BA}">
      <dsp:nvSpPr>
        <dsp:cNvPr id="0" name=""/>
        <dsp:cNvSpPr/>
      </dsp:nvSpPr>
      <dsp:spPr>
        <a:xfrm>
          <a:off x="3571" y="0"/>
          <a:ext cx="3123406" cy="88342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單一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571" y="0"/>
        <a:ext cx="3123406" cy="883427"/>
      </dsp:txXfrm>
    </dsp:sp>
    <dsp:sp modelId="{4D325361-8E31-4AA6-90A8-BEF529DCCFA2}">
      <dsp:nvSpPr>
        <dsp:cNvPr id="0" name=""/>
        <dsp:cNvSpPr/>
      </dsp:nvSpPr>
      <dsp:spPr>
        <a:xfrm>
          <a:off x="2502296" y="0"/>
          <a:ext cx="3123406" cy="88342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分區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2502296" y="0"/>
        <a:ext cx="3123406" cy="883427"/>
      </dsp:txXfrm>
    </dsp:sp>
    <dsp:sp modelId="{7550D185-AA1F-4281-9812-3D96CCA220C6}">
      <dsp:nvSpPr>
        <dsp:cNvPr id="0" name=""/>
        <dsp:cNvSpPr/>
      </dsp:nvSpPr>
      <dsp:spPr>
        <a:xfrm>
          <a:off x="5001021" y="0"/>
          <a:ext cx="3123406" cy="88342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看差距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001021" y="0"/>
        <a:ext cx="3123406" cy="883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F880-EF78-4CE5-8929-A76C5A4A6CB0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C0F3B-3555-49D8-9B6D-84C44B282B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085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5648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159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6354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5815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555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138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573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628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635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635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EFD0A4-5D1E-44F4-A3F4-33C16D9CDA60}" type="slidenum">
              <a:rPr lang="zh-CN" altLang="en-US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219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635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43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24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47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5C5D5D-743C-4FF8-B9C3-A0DD898B0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4096A20-0609-4F1F-AB9C-5A06C1EA2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DE306BF-1BAA-471D-97B1-94D35266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6565ECE-6B77-4121-A107-3D41A4A9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BD94C87-9FB5-4594-B109-B4DEB5DE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0675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D92241C-DB14-4B99-B1EF-DCA0779D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9525843-8584-48B8-B788-F6F799841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315F231-52A3-4A02-B27A-16BF0659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C21DF73-D365-4DC3-AFD8-8BDEEAF5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02C71F-E46A-47D4-9AC3-AF40114D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433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771259E-6B73-4B8A-8C48-71320A009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AF820C5-FC19-4BBC-BB01-B78CC3D49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603EDA-2345-465C-9B48-1B75A62A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C2C586-2C70-4C04-BCAE-033FD2AB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2CE0E4-EE87-4307-AFFB-DC766A7B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300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4972C7-C966-45FB-B808-ACB6CB11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EA6CDE8-0007-4F2A-9179-EB9D756B0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81A9A5-DD71-4C4C-89D6-DCC2920D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C335DC-1D77-4FF2-AFA3-1996D256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6D75417-A250-4FA0-B350-F873EC08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416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FC50AC-B190-4006-987D-A6F7C834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EDAAF77-9ECC-4BAC-AAB9-FDE17970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45A23E5-E5FB-46DC-9C90-9BA02F4E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9BF5B6-FD50-456C-9D08-4B46A13F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E001E07-A7DA-43C4-B755-5F24B6E3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506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351B8C-089C-4484-A44C-16599F16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A67AD7-558F-4B80-AA5B-F133D90EC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B08F078-3E7A-4397-9241-CB874F5A3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6D6D190-4E2E-4620-8FE0-DE41E7F7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0E987AB-253C-461C-A465-C41F852C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62F26E6-2532-45A0-8AC1-A31BDB8C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636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ACD6E7D-F4E7-4992-B41B-7748B5EB0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05" b="14175"/>
          <a:stretch/>
        </p:blipFill>
        <p:spPr>
          <a:xfrm>
            <a:off x="1549237" y="0"/>
            <a:ext cx="9896002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97342B3B-1D02-4CE4-8AAF-918D4A4AF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BB05600-6EBD-423C-8AD0-62116B4B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0186644-E0E3-4F62-83E0-A6FA6CFA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C1F7BDA-F035-4302-A3B7-6DB4535E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41D27FF-CB5F-4827-BAA2-358B3934C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58" r="9145" b="27542"/>
          <a:stretch/>
        </p:blipFill>
        <p:spPr>
          <a:xfrm>
            <a:off x="10965148" y="4212719"/>
            <a:ext cx="5624997" cy="303674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C49EA254-2AE1-402A-A394-E0F7C54D299F}"/>
              </a:ext>
            </a:extLst>
          </p:cNvPr>
          <p:cNvGrpSpPr/>
          <p:nvPr userDrawn="1"/>
        </p:nvGrpSpPr>
        <p:grpSpPr>
          <a:xfrm>
            <a:off x="425065" y="325953"/>
            <a:ext cx="508902" cy="396897"/>
            <a:chOff x="6468477" y="1576639"/>
            <a:chExt cx="555374" cy="43314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851E7B0-005A-435B-A971-758B3AEBEB0A}"/>
                </a:ext>
              </a:extLst>
            </p:cNvPr>
            <p:cNvSpPr/>
            <p:nvPr/>
          </p:nvSpPr>
          <p:spPr>
            <a:xfrm rot="2700000">
              <a:off x="6468477" y="1576639"/>
              <a:ext cx="433141" cy="433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71095379-CBA7-4C76-A9C5-9909DBCE56F9}"/>
                </a:ext>
              </a:extLst>
            </p:cNvPr>
            <p:cNvSpPr/>
            <p:nvPr/>
          </p:nvSpPr>
          <p:spPr>
            <a:xfrm rot="2700000">
              <a:off x="6590710" y="1576639"/>
              <a:ext cx="433141" cy="433141"/>
            </a:xfrm>
            <a:prstGeom prst="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DCF5305-4427-4A43-85E0-9517FD682580}"/>
              </a:ext>
            </a:extLst>
          </p:cNvPr>
          <p:cNvGrpSpPr/>
          <p:nvPr userDrawn="1"/>
        </p:nvGrpSpPr>
        <p:grpSpPr>
          <a:xfrm>
            <a:off x="11014363" y="322118"/>
            <a:ext cx="831273" cy="374073"/>
            <a:chOff x="11014363" y="322118"/>
            <a:chExt cx="831273" cy="374073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136A0102-E8E5-43D8-B093-DA38E3D802A0}"/>
                </a:ext>
              </a:extLst>
            </p:cNvPr>
            <p:cNvSpPr/>
            <p:nvPr/>
          </p:nvSpPr>
          <p:spPr>
            <a:xfrm>
              <a:off x="11014363" y="322118"/>
              <a:ext cx="831273" cy="374073"/>
            </a:xfrm>
            <a:prstGeom prst="round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6F7D0EE0-00EF-4450-A77F-E638E954AE21}"/>
                </a:ext>
              </a:extLst>
            </p:cNvPr>
            <p:cNvSpPr txBox="1"/>
            <p:nvPr/>
          </p:nvSpPr>
          <p:spPr>
            <a:xfrm>
              <a:off x="11014363" y="357637"/>
              <a:ext cx="784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6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520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4E8D2A-3D55-49BB-B51A-42F8B0E6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864332A-1E47-401D-9B9A-71651966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1CE389A-3AE8-4019-8B76-F8B0CB66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DF3EF99-D210-4A19-B971-6688D167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794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AE7D6F1A-A574-4D83-820E-A9ACB8AC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092D4D2-8D73-46BD-8A06-A0DAB453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39897AC-715A-4968-B1EE-1891177B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863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B183E7-E772-4659-BF32-81A4BF18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0C4015-6354-4BD3-B630-65B460303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0DD3D96-7A38-447C-8A41-A63F7F57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4D11B7D-6081-4AEF-8D34-A614E37E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FF89C58-0DEC-4185-A39C-A333A351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001FDE-3E3F-4886-915B-31C547D0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054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72EB4C-506A-4DEF-AF85-899F9972D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311D35F-57D3-49A5-A7C1-092C7CE68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CFF963D-210C-428F-9074-4884477CA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CD9B8A0-2000-4B3D-A982-10AB5F82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CFDA460-C817-43EF-B8BB-5A9C8A0C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7DC6096-286A-4B4B-8617-FC59B825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659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5BB93CA-D405-4FA7-876A-A8FF1FC6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611A327-F8A8-4255-862D-59D8B7D75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D2FE6D-D83D-4F03-8130-30D7F468B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EFE9-5CC8-4A14-B701-39B2293DE163}" type="datetimeFigureOut">
              <a:rPr lang="zh-CN" altLang="en-US" smtClean="0"/>
              <a:pPr/>
              <a:t>2018/7/28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34D41-E07A-45C8-A098-DA1DB5A05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90ACBD-0A2E-4129-8C40-682000801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848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__3.docx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Word___4.docx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Word___5.docx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shin-yi\Desktop\1070714-15&#20849;&#20633;&#22521;&#35347;\IMG_8639.MOV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geogebra.org/m/SrfNF9R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Word___6.docx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SjqNtQJn7g" TargetMode="External"/><Relationship Id="rId3" Type="http://schemas.openxmlformats.org/officeDocument/2006/relationships/image" Target="../media/image4.png"/><Relationship Id="rId7" Type="http://schemas.openxmlformats.org/officeDocument/2006/relationships/package" Target="../embeddings/Microsoft_Office_Word___10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Office_Word___9.docx"/><Relationship Id="rId5" Type="http://schemas.openxmlformats.org/officeDocument/2006/relationships/package" Target="../embeddings/Microsoft_Office_Word___8.docx"/><Relationship Id="rId10" Type="http://schemas.openxmlformats.org/officeDocument/2006/relationships/hyperlink" Target="https://www.youtube.com/watch?time_continue=584&amp;v=vVdDOQFq4RI" TargetMode="External"/><Relationship Id="rId4" Type="http://schemas.openxmlformats.org/officeDocument/2006/relationships/package" Target="../embeddings/Microsoft_Office_Word___7.docx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__2.docx"/><Relationship Id="rId4" Type="http://schemas.openxmlformats.org/officeDocument/2006/relationships/package" Target="../embeddings/Microsoft_Office_Word___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59">
            <a:extLst>
              <a:ext uri="{FF2B5EF4-FFF2-40B4-BE49-F238E27FC236}">
                <a16:creationId xmlns:a16="http://schemas.microsoft.com/office/drawing/2014/main" xmlns="" id="{72553B15-E488-4499-A746-6EF0A9B1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948" y="3103462"/>
            <a:ext cx="57338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TW" altLang="en-US" sz="5400" b="1" cap="all" dirty="0" smtClean="0">
                <a:solidFill>
                  <a:srgbClr val="049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根號數</a:t>
            </a:r>
            <a:r>
              <a:rPr lang="zh-TW" altLang="en-US" sz="5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與</a:t>
            </a:r>
            <a:r>
              <a:rPr lang="zh-TW" altLang="en-US" sz="5400" b="1" cap="all" dirty="0" smtClean="0">
                <a:solidFill>
                  <a:srgbClr val="9BD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畢氏定理</a:t>
            </a:r>
            <a:endParaRPr lang="zh-CN" altLang="en-US" sz="5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259">
            <a:extLst>
              <a:ext uri="{FF2B5EF4-FFF2-40B4-BE49-F238E27FC236}">
                <a16:creationId xmlns:a16="http://schemas.microsoft.com/office/drawing/2014/main" xmlns="" id="{2C574F2A-FF5B-4063-8762-2EA8AC58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948" y="4119446"/>
            <a:ext cx="5556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TW" altLang="en-US" sz="2400" dirty="0" smtClean="0">
                <a:solidFill>
                  <a:srgbClr val="01304C"/>
                </a:solidFill>
                <a:cs typeface="Arial" panose="020B0604020202020204" pitchFamily="34" charset="0"/>
              </a:rPr>
              <a:t>數學新世界</a:t>
            </a:r>
            <a:r>
              <a:rPr lang="en-US" altLang="zh-TW" sz="2400" dirty="0" smtClean="0">
                <a:solidFill>
                  <a:srgbClr val="01304C"/>
                </a:solidFill>
                <a:cs typeface="Arial" panose="020B0604020202020204" pitchFamily="34" charset="0"/>
              </a:rPr>
              <a:t>—</a:t>
            </a:r>
            <a:r>
              <a:rPr lang="zh-TW" altLang="en-US" sz="2400" dirty="0" smtClean="0">
                <a:solidFill>
                  <a:srgbClr val="01304C"/>
                </a:solidFill>
                <a:cs typeface="Arial" panose="020B0604020202020204" pitchFamily="34" charset="0"/>
              </a:rPr>
              <a:t>生根計畫</a:t>
            </a:r>
            <a:endParaRPr lang="en-US" altLang="zh-CN" sz="2400" dirty="0">
              <a:solidFill>
                <a:srgbClr val="01304C"/>
              </a:solidFill>
              <a:cs typeface="Arial" panose="020B0604020202020204" pitchFamily="34" charset="0"/>
            </a:endParaRPr>
          </a:p>
        </p:txBody>
      </p:sp>
      <p:sp>
        <p:nvSpPr>
          <p:cNvPr id="15" name="矩形 259">
            <a:extLst>
              <a:ext uri="{FF2B5EF4-FFF2-40B4-BE49-F238E27FC236}">
                <a16:creationId xmlns:a16="http://schemas.microsoft.com/office/drawing/2014/main" xmlns="" id="{CECDA555-61D4-4FBB-A1B2-1016984A9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948" y="4852707"/>
            <a:ext cx="48575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報告人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：</a:t>
            </a: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莊佶達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      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@t: </a:t>
            </a: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生根講師培訓  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高雄、台東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259">
            <a:extLst>
              <a:ext uri="{FF2B5EF4-FFF2-40B4-BE49-F238E27FC236}">
                <a16:creationId xmlns:a16="http://schemas.microsoft.com/office/drawing/2014/main" xmlns="" id="{87289048-F8E2-4142-93EA-81B67F3D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570" y="2094424"/>
            <a:ext cx="29790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TW" altLang="en-US" sz="54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作品</a:t>
            </a:r>
            <a:r>
              <a:rPr lang="en-US" altLang="zh-TW" sz="5400" b="1" cap="all" dirty="0" smtClean="0">
                <a:solidFill>
                  <a:srgbClr val="049AAB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X</a:t>
            </a:r>
            <a:r>
              <a:rPr lang="zh-TW" altLang="en-US" sz="5400" b="1" cap="all" dirty="0" smtClean="0">
                <a:solidFill>
                  <a:srgbClr val="049AAB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號</a:t>
            </a:r>
            <a:endParaRPr lang="zh-CN" altLang="en-US" sz="5400" b="1" cap="all" dirty="0">
              <a:solidFill>
                <a:srgbClr val="049AAB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9523831" y="189962"/>
            <a:ext cx="2475914" cy="591440"/>
            <a:chOff x="9523831" y="6133562"/>
            <a:chExt cx="2475914" cy="591440"/>
          </a:xfrm>
        </p:grpSpPr>
        <p:sp>
          <p:nvSpPr>
            <p:cNvPr id="10" name="圓角矩形 9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心形 10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8495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箭头3"/>
          <p:cNvSpPr>
            <a:spLocks noChangeArrowheads="1"/>
          </p:cNvSpPr>
          <p:nvPr/>
        </p:nvSpPr>
        <p:spPr bwMode="auto">
          <a:xfrm flipV="1">
            <a:off x="1267059" y="3660646"/>
            <a:ext cx="1092200" cy="2481074"/>
          </a:xfrm>
          <a:custGeom>
            <a:avLst/>
            <a:gdLst/>
            <a:ahLst/>
            <a:cxnLst>
              <a:cxn ang="0">
                <a:pos x="118" y="1044"/>
              </a:cxn>
              <a:cxn ang="0">
                <a:pos x="128" y="340"/>
              </a:cxn>
              <a:cxn ang="0">
                <a:pos x="264" y="210"/>
              </a:cxn>
              <a:cxn ang="0">
                <a:pos x="720" y="202"/>
              </a:cxn>
              <a:cxn ang="0">
                <a:pos x="720" y="320"/>
              </a:cxn>
              <a:cxn ang="0">
                <a:pos x="933" y="153"/>
              </a:cxn>
              <a:cxn ang="0">
                <a:pos x="712" y="0"/>
              </a:cxn>
              <a:cxn ang="0">
                <a:pos x="714" y="92"/>
              </a:cxn>
              <a:cxn ang="0">
                <a:pos x="234" y="94"/>
              </a:cxn>
              <a:cxn ang="0">
                <a:pos x="0" y="298"/>
              </a:cxn>
              <a:cxn ang="0">
                <a:pos x="0" y="1058"/>
              </a:cxn>
              <a:cxn ang="0">
                <a:pos x="118" y="1044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 wrap="none" lIns="82815" tIns="41407" rIns="82815" bIns="41407" anchor="ctr"/>
          <a:lstStyle/>
          <a:p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28" name="箭头2"/>
          <p:cNvSpPr>
            <a:spLocks noChangeArrowheads="1"/>
          </p:cNvSpPr>
          <p:nvPr/>
        </p:nvSpPr>
        <p:spPr bwMode="auto">
          <a:xfrm rot="-5400000">
            <a:off x="1670678" y="3027762"/>
            <a:ext cx="325967" cy="1299633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 wrap="none" lIns="82815" tIns="41407" rIns="82815" bIns="41407" anchor="ctr"/>
          <a:lstStyle/>
          <a:p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29" name="箭头1"/>
          <p:cNvSpPr>
            <a:spLocks noChangeArrowheads="1"/>
          </p:cNvSpPr>
          <p:nvPr/>
        </p:nvSpPr>
        <p:spPr bwMode="auto">
          <a:xfrm>
            <a:off x="1260708" y="1249680"/>
            <a:ext cx="1092200" cy="2512565"/>
          </a:xfrm>
          <a:custGeom>
            <a:avLst/>
            <a:gdLst/>
            <a:ahLst/>
            <a:cxnLst>
              <a:cxn ang="0">
                <a:pos x="118" y="1044"/>
              </a:cxn>
              <a:cxn ang="0">
                <a:pos x="128" y="340"/>
              </a:cxn>
              <a:cxn ang="0">
                <a:pos x="264" y="210"/>
              </a:cxn>
              <a:cxn ang="0">
                <a:pos x="720" y="202"/>
              </a:cxn>
              <a:cxn ang="0">
                <a:pos x="720" y="320"/>
              </a:cxn>
              <a:cxn ang="0">
                <a:pos x="933" y="153"/>
              </a:cxn>
              <a:cxn ang="0">
                <a:pos x="712" y="0"/>
              </a:cxn>
              <a:cxn ang="0">
                <a:pos x="714" y="92"/>
              </a:cxn>
              <a:cxn ang="0">
                <a:pos x="234" y="94"/>
              </a:cxn>
              <a:cxn ang="0">
                <a:pos x="0" y="298"/>
              </a:cxn>
              <a:cxn ang="0">
                <a:pos x="0" y="1058"/>
              </a:cxn>
              <a:cxn ang="0">
                <a:pos x="118" y="1044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 wrap="none" lIns="82815" tIns="41407" rIns="82815" bIns="41407" anchor="ctr"/>
          <a:lstStyle/>
          <a:p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30" name="文本1"/>
          <p:cNvSpPr>
            <a:spLocks noChangeArrowheads="1"/>
          </p:cNvSpPr>
          <p:nvPr/>
        </p:nvSpPr>
        <p:spPr bwMode="auto">
          <a:xfrm>
            <a:off x="3567272" y="752355"/>
            <a:ext cx="6861518" cy="1840374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82815" tIns="41407" rIns="82815" bIns="41407" anchor="ctr"/>
          <a:lstStyle/>
          <a:p>
            <a:pPr lvl="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根號數和圓周率、、負數都是一個新的符號，被創造出來方便我們進行運算操作，除了圓周率是超越數之外，其餘的符號都是可以透過代數運算精準表現該符號的意涵，其中符號被創造的過程歷經四個階段：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猜測、檢查、逼近、創造符號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CN" altLang="zh-CN" sz="24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/>
        </p:nvSpPr>
        <p:spPr bwMode="auto">
          <a:xfrm>
            <a:off x="2347359" y="1011000"/>
            <a:ext cx="1242483" cy="1202267"/>
          </a:xfrm>
          <a:prstGeom prst="roundRect">
            <a:avLst>
              <a:gd name="adj" fmla="val 11921"/>
            </a:avLst>
          </a:prstGeom>
          <a:solidFill>
            <a:srgbClr val="9BD744"/>
          </a:solidFill>
          <a:ln w="25400">
            <a:noFill/>
            <a:round/>
            <a:headEnd/>
            <a:tailEnd/>
          </a:ln>
        </p:spPr>
        <p:txBody>
          <a:bodyPr lIns="82815" tIns="41407" rIns="82815" bIns="41407" anchor="ctr"/>
          <a:lstStyle/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</a:rPr>
              <a:t>符號創造</a:t>
            </a:r>
            <a:endParaRPr lang="zh-CN" altLang="zh-CN" sz="2800" b="1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本2"/>
          <p:cNvSpPr>
            <a:spLocks noChangeArrowheads="1"/>
          </p:cNvSpPr>
          <p:nvPr/>
        </p:nvSpPr>
        <p:spPr bwMode="auto">
          <a:xfrm>
            <a:off x="3612992" y="2893675"/>
            <a:ext cx="6815798" cy="170688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82815" tIns="41407" rIns="82815" bIns="41407" anchor="ctr"/>
          <a:lstStyle/>
          <a:p>
            <a:pPr lvl="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根號數：某數想寫成相同的數字連乘兩次，某些數字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為例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我們會辦不到，可以越猜越準，卻永遠無法寫出一個數字連乘兩次可以剛好獲得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，因此，創造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，來讓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标题2"/>
          <p:cNvSpPr>
            <a:spLocks noChangeArrowheads="1"/>
          </p:cNvSpPr>
          <p:nvPr/>
        </p:nvSpPr>
        <p:spPr bwMode="auto">
          <a:xfrm>
            <a:off x="2347359" y="3063743"/>
            <a:ext cx="1242483" cy="1193800"/>
          </a:xfrm>
          <a:prstGeom prst="roundRect">
            <a:avLst>
              <a:gd name="adj" fmla="val 11921"/>
            </a:avLst>
          </a:prstGeom>
          <a:solidFill>
            <a:srgbClr val="049AAB"/>
          </a:solidFill>
          <a:ln w="25400">
            <a:noFill/>
            <a:round/>
            <a:headEnd/>
            <a:tailEnd/>
          </a:ln>
        </p:spPr>
        <p:txBody>
          <a:bodyPr lIns="82815" tIns="41407" rIns="82815" bIns="41407" anchor="ctr"/>
          <a:lstStyle/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</a:rPr>
              <a:t>根號數</a:t>
            </a:r>
            <a:endParaRPr lang="zh-CN" altLang="zh-CN" sz="2800" b="1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本3"/>
          <p:cNvSpPr>
            <a:spLocks noChangeArrowheads="1"/>
          </p:cNvSpPr>
          <p:nvPr/>
        </p:nvSpPr>
        <p:spPr bwMode="auto">
          <a:xfrm>
            <a:off x="3612992" y="5127530"/>
            <a:ext cx="6966269" cy="1307998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82815" tIns="41407" rIns="82815" bIns="41407" anchor="ctr"/>
          <a:lstStyle/>
          <a:p>
            <a:pPr lvl="0">
              <a:lnSpc>
                <a:spcPct val="150000"/>
              </a:lnSpc>
            </a:pP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根號數是數量而非幾何，因此從「數」的角度開始認識根號數，在未來使用上會較順利。</a:t>
            </a:r>
          </a:p>
          <a:p>
            <a:pPr>
              <a:lnSpc>
                <a:spcPct val="120000"/>
              </a:lnSpc>
            </a:pPr>
            <a:endParaRPr lang="zh-CN" altLang="zh-CN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标题3"/>
          <p:cNvSpPr>
            <a:spLocks noChangeArrowheads="1"/>
          </p:cNvSpPr>
          <p:nvPr/>
        </p:nvSpPr>
        <p:spPr bwMode="auto">
          <a:xfrm>
            <a:off x="2332119" y="5175755"/>
            <a:ext cx="1242483" cy="1181100"/>
          </a:xfrm>
          <a:prstGeom prst="roundRect">
            <a:avLst>
              <a:gd name="adj" fmla="val 11921"/>
            </a:avLst>
          </a:prstGeom>
          <a:solidFill>
            <a:srgbClr val="01304C"/>
          </a:solidFill>
          <a:ln w="25400">
            <a:noFill/>
            <a:round/>
            <a:headEnd/>
            <a:tailEnd/>
          </a:ln>
        </p:spPr>
        <p:txBody>
          <a:bodyPr lIns="82815" tIns="41407" rIns="82815" bIns="41407" anchor="ctr"/>
          <a:lstStyle/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</a:rPr>
              <a:t>數量</a:t>
            </a:r>
            <a:endParaRPr lang="zh-CN" altLang="zh-CN" sz="2800" b="1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335645" y="3063743"/>
            <a:ext cx="1701478" cy="1193800"/>
          </a:xfrm>
          <a:prstGeom prst="ellipse">
            <a:avLst/>
          </a:prstGeom>
          <a:solidFill>
            <a:srgbClr val="049AAB"/>
          </a:solidFill>
          <a:ln w="9525">
            <a:noFill/>
            <a:round/>
            <a:headEnd/>
            <a:tailEnd/>
          </a:ln>
        </p:spPr>
        <p:txBody>
          <a:bodyPr lIns="82815" tIns="41407" rIns="82815" bIns="41407" anchor="ctr"/>
          <a:lstStyle/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二次方根</a:t>
            </a:r>
            <a:endParaRPr lang="en-US" altLang="zh-CN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组合 11">
            <a:extLst>
              <a:ext uri="{FF2B5EF4-FFF2-40B4-BE49-F238E27FC236}">
                <a16:creationId xmlns:a16="http://schemas.microsoft.com/office/drawing/2014/main" xmlns="" id="{EB7F9D16-2530-40DC-A014-E2C54A27CBA2}"/>
              </a:ext>
            </a:extLst>
          </p:cNvPr>
          <p:cNvGrpSpPr/>
          <p:nvPr/>
        </p:nvGrpSpPr>
        <p:grpSpPr>
          <a:xfrm>
            <a:off x="1128173" y="143392"/>
            <a:ext cx="4818161" cy="646331"/>
            <a:chOff x="6080760" y="1044564"/>
            <a:chExt cx="4818161" cy="64633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5D57B659-81A0-4D4E-B565-5BFAE4539B4A}"/>
                </a:ext>
              </a:extLst>
            </p:cNvPr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TWO</a:t>
              </a:r>
              <a:endParaRPr lang="zh-CN" altLang="en-US" sz="3600" b="1" dirty="0">
                <a:solidFill>
                  <a:srgbClr val="049AAB"/>
                </a:solidFill>
                <a:latin typeface="Microsoft Yi Baiti" panose="03000500000000000000" pitchFamily="66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EC1AFBB4-64D5-438B-A4AB-9435FDDEDF26}"/>
                </a:ext>
              </a:extLst>
            </p:cNvPr>
            <p:cNvSpPr txBox="1"/>
            <p:nvPr/>
          </p:nvSpPr>
          <p:spPr>
            <a:xfrm>
              <a:off x="7061707" y="1167675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latin typeface="微軟正黑體" pitchFamily="34" charset="-120"/>
                  <a:ea typeface="微軟正黑體" pitchFamily="34" charset="-120"/>
                </a:rPr>
                <a:t>核心概念</a:t>
              </a:r>
              <a:endParaRPr lang="zh-CN" altLang="en-US" sz="28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5" name="圖片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80655" y="53767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6" name="物件 15"/>
          <p:cNvGraphicFramePr>
            <a:graphicFrameLocks noChangeAspect="1"/>
          </p:cNvGraphicFramePr>
          <p:nvPr/>
        </p:nvGraphicFramePr>
        <p:xfrm>
          <a:off x="6229100" y="4112350"/>
          <a:ext cx="2692400" cy="457200"/>
        </p:xfrm>
        <a:graphic>
          <a:graphicData uri="http://schemas.openxmlformats.org/presentationml/2006/ole">
            <p:oleObj spid="_x0000_s3074" name="文件" r:id="rId5" imgW="2692550" imgH="45701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1264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xmlns="" id="{5D57B659-81A0-4D4E-B565-5BFAE4539B4A}"/>
              </a:ext>
            </a:extLst>
          </p:cNvPr>
          <p:cNvSpPr txBox="1"/>
          <p:nvPr/>
        </p:nvSpPr>
        <p:spPr>
          <a:xfrm>
            <a:off x="1128173" y="143392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TWO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xmlns="" id="{EC1AFBB4-64D5-438B-A4AB-9435FDDEDF26}"/>
              </a:ext>
            </a:extLst>
          </p:cNvPr>
          <p:cNvSpPr txBox="1"/>
          <p:nvPr/>
        </p:nvSpPr>
        <p:spPr>
          <a:xfrm>
            <a:off x="2109120" y="266503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核心概念</a:t>
            </a:r>
            <a:endParaRPr lang="zh-CN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135" y="1489742"/>
            <a:ext cx="5474208" cy="295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5995686" y="1400537"/>
            <a:ext cx="52664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 smtClean="0"/>
              <a:t>畢氏定理的本質在談</a:t>
            </a:r>
            <a:r>
              <a:rPr lang="zh-TW" altLang="zh-TW" sz="2800" b="1" dirty="0" smtClean="0"/>
              <a:t>直角三角形的邊長關係</a:t>
            </a:r>
            <a:r>
              <a:rPr lang="zh-TW" altLang="zh-TW" sz="2800" dirty="0" smtClean="0"/>
              <a:t>，當三角形恰好是直角三角形時，透過母子相似可得直角三角形三邊長關係式。</a:t>
            </a:r>
            <a:endParaRPr lang="en-US" altLang="zh-TW" sz="2800" dirty="0" smtClean="0"/>
          </a:p>
          <a:p>
            <a:endParaRPr lang="zh-TW" altLang="zh-TW" sz="2800" dirty="0" smtClean="0"/>
          </a:p>
          <a:p>
            <a:endParaRPr lang="zh-TW" altLang="en-US" sz="2800" dirty="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6852211" y="3379807"/>
          <a:ext cx="2974694" cy="1944588"/>
        </p:xfrm>
        <a:graphic>
          <a:graphicData uri="http://schemas.openxmlformats.org/presentationml/2006/ole">
            <p:oleObj spid="_x0000_s92163" r:id="rId5" imgW="736600" imgH="482600" progId="">
              <p:embed/>
            </p:oleObj>
          </a:graphicData>
        </a:graphic>
      </p:graphicFrame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1261620" y="4545303"/>
            <a:ext cx="1701478" cy="1193800"/>
          </a:xfrm>
          <a:prstGeom prst="ellipse">
            <a:avLst/>
          </a:prstGeom>
          <a:solidFill>
            <a:srgbClr val="049AAB"/>
          </a:solidFill>
          <a:ln w="9525">
            <a:noFill/>
            <a:round/>
            <a:headEnd/>
            <a:tailEnd/>
          </a:ln>
        </p:spPr>
        <p:txBody>
          <a:bodyPr lIns="82815" tIns="41407" rIns="82815" bIns="41407" anchor="ctr"/>
          <a:lstStyle/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畢氏定理</a:t>
            </a:r>
            <a:endParaRPr lang="en-US" altLang="zh-CN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1FC848-5A4D-4F6F-A134-10EC6192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74500"/>
          <a:stretch/>
        </p:blipFill>
        <p:spPr>
          <a:xfrm>
            <a:off x="9083040" y="-121920"/>
            <a:ext cx="310896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015A3D4-822B-4190-BCD5-9258BFBB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6438" y="-121920"/>
            <a:ext cx="6533204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24F7E2D-DB0D-4D8C-9D74-41075CAEC9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5" r="9145"/>
          <a:stretch/>
        </p:blipFill>
        <p:spPr>
          <a:xfrm>
            <a:off x="-29796" y="1211580"/>
            <a:ext cx="5718387" cy="4191000"/>
          </a:xfrm>
          <a:prstGeom prst="rect">
            <a:avLst/>
          </a:prstGeom>
        </p:spPr>
      </p:pic>
      <p:grpSp>
        <p:nvGrpSpPr>
          <p:cNvPr id="2" name="组合 9">
            <a:extLst>
              <a:ext uri="{FF2B5EF4-FFF2-40B4-BE49-F238E27FC236}">
                <a16:creationId xmlns:a16="http://schemas.microsoft.com/office/drawing/2014/main" xmlns="" id="{2853DDE1-CBF1-432C-9CD1-3F8A7D196914}"/>
              </a:ext>
            </a:extLst>
          </p:cNvPr>
          <p:cNvGrpSpPr/>
          <p:nvPr/>
        </p:nvGrpSpPr>
        <p:grpSpPr>
          <a:xfrm>
            <a:off x="6095999" y="2074783"/>
            <a:ext cx="3912973" cy="1354217"/>
            <a:chOff x="6081485" y="649688"/>
            <a:chExt cx="3912973" cy="135421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BD3A1D6F-1850-417D-8001-F6E328A4176E}"/>
                </a:ext>
              </a:extLst>
            </p:cNvPr>
            <p:cNvSpPr txBox="1"/>
            <p:nvPr/>
          </p:nvSpPr>
          <p:spPr>
            <a:xfrm>
              <a:off x="6081485" y="649688"/>
              <a:ext cx="3912973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Concept</a:t>
              </a:r>
              <a:r>
                <a:rPr lang="en-US" altLang="zh-CN" sz="3600" b="1" dirty="0" smtClean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  Development</a:t>
              </a:r>
              <a:endParaRPr lang="zh-CN" altLang="en-US" sz="3600" b="1" dirty="0">
                <a:solidFill>
                  <a:srgbClr val="049AAB"/>
                </a:solidFill>
                <a:latin typeface="Microsoft Yi Baiti" panose="03000500000000000000" pitchFamily="66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EF5F209B-D04C-48B2-9E68-A766C051936E}"/>
                </a:ext>
              </a:extLst>
            </p:cNvPr>
            <p:cNvSpPr txBox="1"/>
            <p:nvPr/>
          </p:nvSpPr>
          <p:spPr>
            <a:xfrm>
              <a:off x="6081486" y="1296019"/>
              <a:ext cx="383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概念發展脈絡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58">
            <a:extLst>
              <a:ext uri="{FF2B5EF4-FFF2-40B4-BE49-F238E27FC236}">
                <a16:creationId xmlns:a16="http://schemas.microsoft.com/office/drawing/2014/main" xmlns="" id="{E1E577CB-5928-4A30-AE32-3B1E7024D8CA}"/>
              </a:ext>
            </a:extLst>
          </p:cNvPr>
          <p:cNvSpPr txBox="1"/>
          <p:nvPr/>
        </p:nvSpPr>
        <p:spPr>
          <a:xfrm>
            <a:off x="5131708" y="1933679"/>
            <a:ext cx="78258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 smtClean="0">
                <a:gradFill>
                  <a:gsLst>
                    <a:gs pos="0">
                      <a:srgbClr val="049AAB"/>
                    </a:gs>
                    <a:gs pos="100000">
                      <a:srgbClr val="01304C"/>
                    </a:gs>
                  </a:gsLst>
                  <a:lin ang="5400000" scaled="1"/>
                </a:gradFill>
                <a:latin typeface="Lifeline JL" panose="00000400000000000000" pitchFamily="2" charset="0"/>
                <a:ea typeface="+mj-ea"/>
              </a:rPr>
              <a:t>3</a:t>
            </a:r>
            <a:endParaRPr lang="zh-CN" altLang="en-US" sz="11500" b="1" dirty="0">
              <a:gradFill>
                <a:gsLst>
                  <a:gs pos="0">
                    <a:srgbClr val="049AAB"/>
                  </a:gs>
                  <a:gs pos="100000">
                    <a:srgbClr val="01304C"/>
                  </a:gs>
                </a:gsLst>
                <a:lin ang="5400000" scaled="1"/>
              </a:gra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CB6CA1B2-139F-4EB4-BE6B-BE60A0B99623}"/>
              </a:ext>
            </a:extLst>
          </p:cNvPr>
          <p:cNvSpPr txBox="1"/>
          <p:nvPr/>
        </p:nvSpPr>
        <p:spPr>
          <a:xfrm>
            <a:off x="6146041" y="3767770"/>
            <a:ext cx="114903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直角三角形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BD4B29F9-2134-481B-A7AB-F5364751DDE0}"/>
              </a:ext>
            </a:extLst>
          </p:cNvPr>
          <p:cNvSpPr txBox="1"/>
          <p:nvPr/>
        </p:nvSpPr>
        <p:spPr>
          <a:xfrm>
            <a:off x="8275466" y="3756861"/>
            <a:ext cx="9438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畢氏定理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49672664-DA29-4993-93D5-7A1B215DAAE2}"/>
              </a:ext>
            </a:extLst>
          </p:cNvPr>
          <p:cNvSpPr txBox="1"/>
          <p:nvPr/>
        </p:nvSpPr>
        <p:spPr>
          <a:xfrm>
            <a:off x="6157391" y="4207831"/>
            <a:ext cx="13542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根號數的需求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xmlns="" id="{44E8D045-01A1-47A1-A549-9146A8D2E93A}"/>
              </a:ext>
            </a:extLst>
          </p:cNvPr>
          <p:cNvSpPr txBox="1"/>
          <p:nvPr/>
        </p:nvSpPr>
        <p:spPr>
          <a:xfrm>
            <a:off x="8240230" y="4207832"/>
            <a:ext cx="155940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數值大小與運算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8782425" y="6093562"/>
            <a:ext cx="2475914" cy="591440"/>
          </a:xfrm>
          <a:prstGeom prst="roundRect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002060"/>
                </a:solidFill>
                <a:latin typeface="+mj-ea"/>
                <a:ea typeface="+mj-ea"/>
              </a:rPr>
              <a:t>9</a:t>
            </a:r>
            <a:r>
              <a:rPr lang="en-US" altLang="zh-TW" sz="2400" dirty="0" smtClean="0">
                <a:solidFill>
                  <a:srgbClr val="00B050"/>
                </a:solidFill>
                <a:latin typeface="+mj-ea"/>
                <a:ea typeface="+mj-ea"/>
              </a:rPr>
              <a:t>4</a:t>
            </a:r>
            <a:r>
              <a:rPr lang="zh-TW" altLang="en-US" sz="2400" dirty="0" smtClean="0">
                <a:latin typeface="+mj-ea"/>
                <a:ea typeface="+mj-ea"/>
              </a:rPr>
              <a:t>      </a:t>
            </a:r>
            <a:r>
              <a:rPr lang="en-US" altLang="zh-TW" sz="2400" dirty="0" smtClean="0">
                <a:solidFill>
                  <a:srgbClr val="FFC000"/>
                </a:solidFill>
                <a:latin typeface="+mj-ea"/>
                <a:ea typeface="+mj-ea"/>
              </a:rPr>
              <a:t>MA</a:t>
            </a:r>
            <a:r>
              <a:rPr lang="en-US" altLang="zh-TW" sz="2400" dirty="0" smtClean="0">
                <a:solidFill>
                  <a:srgbClr val="FF3399"/>
                </a:solidFill>
                <a:latin typeface="+mj-ea"/>
                <a:ea typeface="+mj-ea"/>
              </a:rPr>
              <a:t>TH</a:t>
            </a:r>
            <a:endParaRPr lang="zh-TW" altLang="en-US" sz="2400" dirty="0">
              <a:solidFill>
                <a:srgbClr val="FF3399"/>
              </a:solidFill>
              <a:latin typeface="+mj-ea"/>
              <a:ea typeface="+mj-ea"/>
            </a:endParaRPr>
          </a:p>
        </p:txBody>
      </p:sp>
      <p:sp>
        <p:nvSpPr>
          <p:cNvPr id="18" name="心形 17"/>
          <p:cNvSpPr/>
          <p:nvPr/>
        </p:nvSpPr>
        <p:spPr>
          <a:xfrm>
            <a:off x="9500922" y="6169906"/>
            <a:ext cx="428524" cy="407963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544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8C5A94C1-9DE0-487B-AA1C-F070EBA7EE40}"/>
              </a:ext>
            </a:extLst>
          </p:cNvPr>
          <p:cNvGrpSpPr/>
          <p:nvPr/>
        </p:nvGrpSpPr>
        <p:grpSpPr>
          <a:xfrm>
            <a:off x="537040" y="1301509"/>
            <a:ext cx="5225321" cy="4665466"/>
            <a:chOff x="537040" y="1301509"/>
            <a:chExt cx="5225321" cy="4665466"/>
          </a:xfrm>
        </p:grpSpPr>
        <p:sp>
          <p:nvSpPr>
            <p:cNvPr id="4" name="Freeform 5"/>
            <p:cNvSpPr/>
            <p:nvPr/>
          </p:nvSpPr>
          <p:spPr bwMode="auto">
            <a:xfrm>
              <a:off x="537040" y="1301509"/>
              <a:ext cx="5225321" cy="4665466"/>
            </a:xfrm>
            <a:custGeom>
              <a:avLst/>
              <a:gdLst>
                <a:gd name="T0" fmla="*/ 2156 w 2759"/>
                <a:gd name="T1" fmla="*/ 133 h 2444"/>
                <a:gd name="T2" fmla="*/ 2434 w 2759"/>
                <a:gd name="T3" fmla="*/ 614 h 2444"/>
                <a:gd name="T4" fmla="*/ 2709 w 2759"/>
                <a:gd name="T5" fmla="*/ 1090 h 2444"/>
                <a:gd name="T6" fmla="*/ 2712 w 2759"/>
                <a:gd name="T7" fmla="*/ 1350 h 2444"/>
                <a:gd name="T8" fmla="*/ 2434 w 2759"/>
                <a:gd name="T9" fmla="*/ 1831 h 2444"/>
                <a:gd name="T10" fmla="*/ 2159 w 2759"/>
                <a:gd name="T11" fmla="*/ 2307 h 2444"/>
                <a:gd name="T12" fmla="*/ 1935 w 2759"/>
                <a:gd name="T13" fmla="*/ 2439 h 2444"/>
                <a:gd name="T14" fmla="*/ 1380 w 2759"/>
                <a:gd name="T15" fmla="*/ 2439 h 2444"/>
                <a:gd name="T16" fmla="*/ 829 w 2759"/>
                <a:gd name="T17" fmla="*/ 2439 h 2444"/>
                <a:gd name="T18" fmla="*/ 603 w 2759"/>
                <a:gd name="T19" fmla="*/ 2312 h 2444"/>
                <a:gd name="T20" fmla="*/ 326 w 2759"/>
                <a:gd name="T21" fmla="*/ 1831 h 2444"/>
                <a:gd name="T22" fmla="*/ 51 w 2759"/>
                <a:gd name="T23" fmla="*/ 1354 h 2444"/>
                <a:gd name="T24" fmla="*/ 48 w 2759"/>
                <a:gd name="T25" fmla="*/ 1095 h 2444"/>
                <a:gd name="T26" fmla="*/ 326 w 2759"/>
                <a:gd name="T27" fmla="*/ 614 h 2444"/>
                <a:gd name="T28" fmla="*/ 601 w 2759"/>
                <a:gd name="T29" fmla="*/ 137 h 2444"/>
                <a:gd name="T30" fmla="*/ 824 w 2759"/>
                <a:gd name="T31" fmla="*/ 5 h 2444"/>
                <a:gd name="T32" fmla="*/ 1380 w 2759"/>
                <a:gd name="T33" fmla="*/ 5 h 2444"/>
                <a:gd name="T34" fmla="*/ 1930 w 2759"/>
                <a:gd name="T35" fmla="*/ 5 h 2444"/>
                <a:gd name="T36" fmla="*/ 2156 w 2759"/>
                <a:gd name="T37" fmla="*/ 13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9" h="2444">
                  <a:moveTo>
                    <a:pt x="2156" y="133"/>
                  </a:moveTo>
                  <a:lnTo>
                    <a:pt x="2434" y="614"/>
                  </a:lnTo>
                  <a:cubicBezTo>
                    <a:pt x="2525" y="773"/>
                    <a:pt x="2617" y="932"/>
                    <a:pt x="2709" y="1090"/>
                  </a:cubicBezTo>
                  <a:cubicBezTo>
                    <a:pt x="2759" y="1168"/>
                    <a:pt x="2755" y="1271"/>
                    <a:pt x="2712" y="1350"/>
                  </a:cubicBezTo>
                  <a:lnTo>
                    <a:pt x="2434" y="1831"/>
                  </a:lnTo>
                  <a:cubicBezTo>
                    <a:pt x="2342" y="1990"/>
                    <a:pt x="2250" y="2149"/>
                    <a:pt x="2159" y="2307"/>
                  </a:cubicBezTo>
                  <a:cubicBezTo>
                    <a:pt x="2117" y="2390"/>
                    <a:pt x="2025" y="2438"/>
                    <a:pt x="1935" y="2439"/>
                  </a:cubicBezTo>
                  <a:lnTo>
                    <a:pt x="1380" y="2439"/>
                  </a:lnTo>
                  <a:cubicBezTo>
                    <a:pt x="1196" y="2439"/>
                    <a:pt x="1013" y="2439"/>
                    <a:pt x="829" y="2439"/>
                  </a:cubicBezTo>
                  <a:cubicBezTo>
                    <a:pt x="737" y="2444"/>
                    <a:pt x="650" y="2389"/>
                    <a:pt x="603" y="2312"/>
                  </a:cubicBezTo>
                  <a:lnTo>
                    <a:pt x="326" y="1831"/>
                  </a:lnTo>
                  <a:cubicBezTo>
                    <a:pt x="234" y="1672"/>
                    <a:pt x="142" y="1513"/>
                    <a:pt x="51" y="1354"/>
                  </a:cubicBezTo>
                  <a:cubicBezTo>
                    <a:pt x="0" y="1277"/>
                    <a:pt x="4" y="1173"/>
                    <a:pt x="48" y="1095"/>
                  </a:cubicBezTo>
                  <a:lnTo>
                    <a:pt x="326" y="614"/>
                  </a:lnTo>
                  <a:cubicBezTo>
                    <a:pt x="417" y="455"/>
                    <a:pt x="509" y="296"/>
                    <a:pt x="601" y="137"/>
                  </a:cubicBezTo>
                  <a:cubicBezTo>
                    <a:pt x="643" y="55"/>
                    <a:pt x="735" y="7"/>
                    <a:pt x="824" y="5"/>
                  </a:cubicBezTo>
                  <a:lnTo>
                    <a:pt x="1380" y="5"/>
                  </a:lnTo>
                  <a:cubicBezTo>
                    <a:pt x="1563" y="5"/>
                    <a:pt x="1747" y="5"/>
                    <a:pt x="1930" y="5"/>
                  </a:cubicBezTo>
                  <a:cubicBezTo>
                    <a:pt x="2022" y="0"/>
                    <a:pt x="2110" y="56"/>
                    <a:pt x="2156" y="133"/>
                  </a:cubicBezTo>
                  <a:close/>
                </a:path>
              </a:pathLst>
            </a:custGeom>
            <a:solidFill>
              <a:srgbClr val="049AAB">
                <a:alpha val="20000"/>
              </a:srgbClr>
            </a:solidFill>
            <a:ln w="12700">
              <a:solidFill>
                <a:srgbClr val="049AAB"/>
              </a:solidFill>
              <a:prstDash val="dash"/>
              <a:round/>
            </a:ln>
            <a:effectLst/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/>
            </a:p>
          </p:txBody>
        </p:sp>
        <p:sp>
          <p:nvSpPr>
            <p:cNvPr id="6" name="矩形 5"/>
            <p:cNvSpPr/>
            <p:nvPr/>
          </p:nvSpPr>
          <p:spPr>
            <a:xfrm>
              <a:off x="1977253" y="1891246"/>
              <a:ext cx="2031325" cy="646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599" b="1" dirty="0" smtClean="0">
                  <a:solidFill>
                    <a:srgbClr val="0130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課本編排</a:t>
              </a:r>
              <a:endParaRPr lang="zh-CN" altLang="en-US" sz="3599" b="1" dirty="0">
                <a:solidFill>
                  <a:srgbClr val="01304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17309" y="2742288"/>
              <a:ext cx="30467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636" indent="-285636" algn="just">
                <a:buFont typeface="Wingdings" panose="05000000000000000000" pitchFamily="2" charset="2"/>
                <a:buChar char="n"/>
              </a:pPr>
              <a:r>
                <a:rPr lang="zh-TW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+mn-lt"/>
                </a:rPr>
                <a:t>二年級上學期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417309" y="3207537"/>
              <a:ext cx="304678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636" indent="-285636" algn="just">
                <a:buFont typeface="Wingdings" panose="05000000000000000000" pitchFamily="2" charset="2"/>
                <a:buChar char="n"/>
              </a:pPr>
              <a:r>
                <a:rPr lang="zh-TW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多項式四則運算</a:t>
              </a:r>
              <a:endParaRPr lang="en-US" altLang="zh-TW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 marL="285636" indent="-285636" algn="just"/>
              <a:r>
                <a:rPr lang="zh-TW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二次方根與近似值</a:t>
              </a:r>
              <a:endParaRPr lang="en-US" altLang="zh-TW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 marL="285636" indent="-285636" algn="just"/>
              <a:r>
                <a:rPr lang="zh-TW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方根運算</a:t>
              </a:r>
              <a:endParaRPr lang="en-US" altLang="zh-TW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 marL="285636" indent="-285636" algn="just"/>
              <a:r>
                <a:rPr lang="zh-TW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畢氏定理</a:t>
              </a:r>
              <a:endParaRPr lang="en-US" altLang="zh-TW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3" name="组合 23">
            <a:extLst>
              <a:ext uri="{FF2B5EF4-FFF2-40B4-BE49-F238E27FC236}">
                <a16:creationId xmlns:a16="http://schemas.microsoft.com/office/drawing/2014/main" xmlns="" id="{25EF8AAE-9D19-4501-8F1B-8B9A2AF86E98}"/>
              </a:ext>
            </a:extLst>
          </p:cNvPr>
          <p:cNvGrpSpPr/>
          <p:nvPr/>
        </p:nvGrpSpPr>
        <p:grpSpPr>
          <a:xfrm>
            <a:off x="6455298" y="1301509"/>
            <a:ext cx="5225321" cy="4665466"/>
            <a:chOff x="6455298" y="1301509"/>
            <a:chExt cx="5225321" cy="4665466"/>
          </a:xfrm>
        </p:grpSpPr>
        <p:sp>
          <p:nvSpPr>
            <p:cNvPr id="5" name="Freeform 5"/>
            <p:cNvSpPr/>
            <p:nvPr/>
          </p:nvSpPr>
          <p:spPr bwMode="auto">
            <a:xfrm>
              <a:off x="6455298" y="1301509"/>
              <a:ext cx="5225321" cy="4665466"/>
            </a:xfrm>
            <a:custGeom>
              <a:avLst/>
              <a:gdLst>
                <a:gd name="T0" fmla="*/ 2156 w 2759"/>
                <a:gd name="T1" fmla="*/ 133 h 2444"/>
                <a:gd name="T2" fmla="*/ 2434 w 2759"/>
                <a:gd name="T3" fmla="*/ 614 h 2444"/>
                <a:gd name="T4" fmla="*/ 2709 w 2759"/>
                <a:gd name="T5" fmla="*/ 1090 h 2444"/>
                <a:gd name="T6" fmla="*/ 2712 w 2759"/>
                <a:gd name="T7" fmla="*/ 1350 h 2444"/>
                <a:gd name="T8" fmla="*/ 2434 w 2759"/>
                <a:gd name="T9" fmla="*/ 1831 h 2444"/>
                <a:gd name="T10" fmla="*/ 2159 w 2759"/>
                <a:gd name="T11" fmla="*/ 2307 h 2444"/>
                <a:gd name="T12" fmla="*/ 1935 w 2759"/>
                <a:gd name="T13" fmla="*/ 2439 h 2444"/>
                <a:gd name="T14" fmla="*/ 1380 w 2759"/>
                <a:gd name="T15" fmla="*/ 2439 h 2444"/>
                <a:gd name="T16" fmla="*/ 829 w 2759"/>
                <a:gd name="T17" fmla="*/ 2439 h 2444"/>
                <a:gd name="T18" fmla="*/ 603 w 2759"/>
                <a:gd name="T19" fmla="*/ 2312 h 2444"/>
                <a:gd name="T20" fmla="*/ 326 w 2759"/>
                <a:gd name="T21" fmla="*/ 1831 h 2444"/>
                <a:gd name="T22" fmla="*/ 51 w 2759"/>
                <a:gd name="T23" fmla="*/ 1354 h 2444"/>
                <a:gd name="T24" fmla="*/ 48 w 2759"/>
                <a:gd name="T25" fmla="*/ 1095 h 2444"/>
                <a:gd name="T26" fmla="*/ 326 w 2759"/>
                <a:gd name="T27" fmla="*/ 614 h 2444"/>
                <a:gd name="T28" fmla="*/ 601 w 2759"/>
                <a:gd name="T29" fmla="*/ 137 h 2444"/>
                <a:gd name="T30" fmla="*/ 824 w 2759"/>
                <a:gd name="T31" fmla="*/ 5 h 2444"/>
                <a:gd name="T32" fmla="*/ 1380 w 2759"/>
                <a:gd name="T33" fmla="*/ 5 h 2444"/>
                <a:gd name="T34" fmla="*/ 1930 w 2759"/>
                <a:gd name="T35" fmla="*/ 5 h 2444"/>
                <a:gd name="T36" fmla="*/ 2156 w 2759"/>
                <a:gd name="T37" fmla="*/ 13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9" h="2444">
                  <a:moveTo>
                    <a:pt x="2156" y="133"/>
                  </a:moveTo>
                  <a:lnTo>
                    <a:pt x="2434" y="614"/>
                  </a:lnTo>
                  <a:cubicBezTo>
                    <a:pt x="2525" y="773"/>
                    <a:pt x="2617" y="932"/>
                    <a:pt x="2709" y="1090"/>
                  </a:cubicBezTo>
                  <a:cubicBezTo>
                    <a:pt x="2759" y="1168"/>
                    <a:pt x="2755" y="1271"/>
                    <a:pt x="2712" y="1350"/>
                  </a:cubicBezTo>
                  <a:lnTo>
                    <a:pt x="2434" y="1831"/>
                  </a:lnTo>
                  <a:cubicBezTo>
                    <a:pt x="2342" y="1990"/>
                    <a:pt x="2250" y="2149"/>
                    <a:pt x="2159" y="2307"/>
                  </a:cubicBezTo>
                  <a:cubicBezTo>
                    <a:pt x="2117" y="2390"/>
                    <a:pt x="2025" y="2438"/>
                    <a:pt x="1935" y="2439"/>
                  </a:cubicBezTo>
                  <a:lnTo>
                    <a:pt x="1380" y="2439"/>
                  </a:lnTo>
                  <a:cubicBezTo>
                    <a:pt x="1196" y="2439"/>
                    <a:pt x="1013" y="2439"/>
                    <a:pt x="829" y="2439"/>
                  </a:cubicBezTo>
                  <a:cubicBezTo>
                    <a:pt x="737" y="2444"/>
                    <a:pt x="650" y="2389"/>
                    <a:pt x="603" y="2312"/>
                  </a:cubicBezTo>
                  <a:lnTo>
                    <a:pt x="326" y="1831"/>
                  </a:lnTo>
                  <a:cubicBezTo>
                    <a:pt x="234" y="1672"/>
                    <a:pt x="142" y="1513"/>
                    <a:pt x="51" y="1354"/>
                  </a:cubicBezTo>
                  <a:cubicBezTo>
                    <a:pt x="0" y="1277"/>
                    <a:pt x="4" y="1173"/>
                    <a:pt x="48" y="1095"/>
                  </a:cubicBezTo>
                  <a:lnTo>
                    <a:pt x="326" y="614"/>
                  </a:lnTo>
                  <a:cubicBezTo>
                    <a:pt x="417" y="455"/>
                    <a:pt x="509" y="296"/>
                    <a:pt x="601" y="137"/>
                  </a:cubicBezTo>
                  <a:cubicBezTo>
                    <a:pt x="643" y="55"/>
                    <a:pt x="735" y="7"/>
                    <a:pt x="824" y="5"/>
                  </a:cubicBezTo>
                  <a:lnTo>
                    <a:pt x="1380" y="5"/>
                  </a:lnTo>
                  <a:cubicBezTo>
                    <a:pt x="1563" y="5"/>
                    <a:pt x="1747" y="5"/>
                    <a:pt x="1930" y="5"/>
                  </a:cubicBezTo>
                  <a:cubicBezTo>
                    <a:pt x="2022" y="0"/>
                    <a:pt x="2110" y="56"/>
                    <a:pt x="2156" y="133"/>
                  </a:cubicBezTo>
                  <a:close/>
                </a:path>
              </a:pathLst>
            </a:custGeom>
            <a:solidFill>
              <a:srgbClr val="049AAB">
                <a:alpha val="20000"/>
              </a:srgbClr>
            </a:solidFill>
            <a:ln w="12700">
              <a:solidFill>
                <a:srgbClr val="049AAB"/>
              </a:solidFill>
              <a:prstDash val="dash"/>
              <a:round/>
            </a:ln>
            <a:effectLst/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/>
            </a:p>
          </p:txBody>
        </p:sp>
        <p:sp>
          <p:nvSpPr>
            <p:cNvPr id="8" name="矩形 7"/>
            <p:cNvSpPr/>
            <p:nvPr/>
          </p:nvSpPr>
          <p:spPr>
            <a:xfrm>
              <a:off x="8110609" y="1925971"/>
              <a:ext cx="2031325" cy="646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599" b="1" dirty="0" smtClean="0">
                  <a:solidFill>
                    <a:srgbClr val="0130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歷史發展</a:t>
              </a:r>
              <a:endParaRPr lang="zh-CN" altLang="en-US" sz="3599" b="1" dirty="0">
                <a:solidFill>
                  <a:srgbClr val="01304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94353" y="2487637"/>
              <a:ext cx="30467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636" indent="-285636" algn="just">
                <a:buFont typeface="Wingdings" panose="05000000000000000000" pitchFamily="2" charset="2"/>
                <a:buChar char="n"/>
              </a:pPr>
              <a:r>
                <a:rPr lang="zh-TW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公元前</a:t>
              </a:r>
              <a:r>
                <a:rPr lang="en-US" altLang="zh-TW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500</a:t>
              </a:r>
              <a:r>
                <a:rPr lang="zh-TW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年畢達哥拉斯出生。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794352" y="3190682"/>
              <a:ext cx="330576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636" indent="-285636" algn="just">
                <a:buFont typeface="Wingdings" panose="05000000000000000000" pitchFamily="2" charset="2"/>
                <a:buChar char="n"/>
              </a:pPr>
              <a:r>
                <a:rPr lang="zh-TW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畢氏學派宗旨「萬物皆數」，自然現象皆由規律所支配，皆可由數學方程式表示。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794353" y="4638409"/>
              <a:ext cx="30467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636" indent="-285636" algn="just">
                <a:buFont typeface="Wingdings" panose="05000000000000000000" pitchFamily="2" charset="2"/>
                <a:buChar char="n"/>
              </a:pPr>
              <a:r>
                <a:rPr lang="zh-TW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正方形數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481837" y="5020086"/>
              <a:ext cx="3046780" cy="36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636" indent="-285636" algn="just">
                <a:buFont typeface="Wingdings" panose="05000000000000000000" pitchFamily="2" charset="2"/>
                <a:buChar char="n"/>
              </a:pPr>
              <a:endParaRPr lang="zh-CN" altLang="en-US" sz="17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257BDB5C-2BB6-491E-85BC-990C2036B667}"/>
              </a:ext>
            </a:extLst>
          </p:cNvPr>
          <p:cNvGrpSpPr/>
          <p:nvPr/>
        </p:nvGrpSpPr>
        <p:grpSpPr>
          <a:xfrm>
            <a:off x="4449564" y="2214286"/>
            <a:ext cx="3234107" cy="2887598"/>
            <a:chOff x="4449564" y="2214286"/>
            <a:chExt cx="3234107" cy="2887598"/>
          </a:xfrm>
        </p:grpSpPr>
        <p:grpSp>
          <p:nvGrpSpPr>
            <p:cNvPr id="18" name="组合 8"/>
            <p:cNvGrpSpPr/>
            <p:nvPr/>
          </p:nvGrpSpPr>
          <p:grpSpPr>
            <a:xfrm>
              <a:off x="4449564" y="2214286"/>
              <a:ext cx="3234107" cy="2887598"/>
              <a:chOff x="1235090" y="1108075"/>
              <a:chExt cx="2000250" cy="1785938"/>
            </a:xfrm>
          </p:grpSpPr>
          <p:sp>
            <p:nvSpPr>
              <p:cNvPr id="10" name="Freeform 5"/>
              <p:cNvSpPr/>
              <p:nvPr/>
            </p:nvSpPr>
            <p:spPr bwMode="auto">
              <a:xfrm>
                <a:off x="1235090" y="1108075"/>
                <a:ext cx="2000250" cy="1785938"/>
              </a:xfrm>
              <a:custGeom>
                <a:avLst/>
                <a:gdLst>
                  <a:gd name="T0" fmla="*/ 2156 w 2759"/>
                  <a:gd name="T1" fmla="*/ 133 h 2444"/>
                  <a:gd name="T2" fmla="*/ 2434 w 2759"/>
                  <a:gd name="T3" fmla="*/ 614 h 2444"/>
                  <a:gd name="T4" fmla="*/ 2709 w 2759"/>
                  <a:gd name="T5" fmla="*/ 1090 h 2444"/>
                  <a:gd name="T6" fmla="*/ 2712 w 2759"/>
                  <a:gd name="T7" fmla="*/ 1350 h 2444"/>
                  <a:gd name="T8" fmla="*/ 2434 w 2759"/>
                  <a:gd name="T9" fmla="*/ 1831 h 2444"/>
                  <a:gd name="T10" fmla="*/ 2159 w 2759"/>
                  <a:gd name="T11" fmla="*/ 2307 h 2444"/>
                  <a:gd name="T12" fmla="*/ 1935 w 2759"/>
                  <a:gd name="T13" fmla="*/ 2439 h 2444"/>
                  <a:gd name="T14" fmla="*/ 1380 w 2759"/>
                  <a:gd name="T15" fmla="*/ 2439 h 2444"/>
                  <a:gd name="T16" fmla="*/ 829 w 2759"/>
                  <a:gd name="T17" fmla="*/ 2439 h 2444"/>
                  <a:gd name="T18" fmla="*/ 603 w 2759"/>
                  <a:gd name="T19" fmla="*/ 2312 h 2444"/>
                  <a:gd name="T20" fmla="*/ 326 w 2759"/>
                  <a:gd name="T21" fmla="*/ 1831 h 2444"/>
                  <a:gd name="T22" fmla="*/ 51 w 2759"/>
                  <a:gd name="T23" fmla="*/ 1354 h 2444"/>
                  <a:gd name="T24" fmla="*/ 48 w 2759"/>
                  <a:gd name="T25" fmla="*/ 1095 h 2444"/>
                  <a:gd name="T26" fmla="*/ 326 w 2759"/>
                  <a:gd name="T27" fmla="*/ 614 h 2444"/>
                  <a:gd name="T28" fmla="*/ 601 w 2759"/>
                  <a:gd name="T29" fmla="*/ 137 h 2444"/>
                  <a:gd name="T30" fmla="*/ 824 w 2759"/>
                  <a:gd name="T31" fmla="*/ 5 h 2444"/>
                  <a:gd name="T32" fmla="*/ 1380 w 2759"/>
                  <a:gd name="T33" fmla="*/ 5 h 2444"/>
                  <a:gd name="T34" fmla="*/ 1930 w 2759"/>
                  <a:gd name="T35" fmla="*/ 5 h 2444"/>
                  <a:gd name="T36" fmla="*/ 2156 w 2759"/>
                  <a:gd name="T37" fmla="*/ 133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9" h="2444">
                    <a:moveTo>
                      <a:pt x="2156" y="133"/>
                    </a:moveTo>
                    <a:lnTo>
                      <a:pt x="2434" y="614"/>
                    </a:lnTo>
                    <a:cubicBezTo>
                      <a:pt x="2525" y="773"/>
                      <a:pt x="2617" y="932"/>
                      <a:pt x="2709" y="1090"/>
                    </a:cubicBezTo>
                    <a:cubicBezTo>
                      <a:pt x="2759" y="1168"/>
                      <a:pt x="2755" y="1271"/>
                      <a:pt x="2712" y="1350"/>
                    </a:cubicBezTo>
                    <a:lnTo>
                      <a:pt x="2434" y="1831"/>
                    </a:lnTo>
                    <a:cubicBezTo>
                      <a:pt x="2342" y="1990"/>
                      <a:pt x="2250" y="2149"/>
                      <a:pt x="2159" y="2307"/>
                    </a:cubicBezTo>
                    <a:cubicBezTo>
                      <a:pt x="2117" y="2390"/>
                      <a:pt x="2025" y="2438"/>
                      <a:pt x="1935" y="2439"/>
                    </a:cubicBezTo>
                    <a:lnTo>
                      <a:pt x="1380" y="2439"/>
                    </a:lnTo>
                    <a:cubicBezTo>
                      <a:pt x="1196" y="2439"/>
                      <a:pt x="1013" y="2439"/>
                      <a:pt x="829" y="2439"/>
                    </a:cubicBezTo>
                    <a:cubicBezTo>
                      <a:pt x="737" y="2444"/>
                      <a:pt x="650" y="2389"/>
                      <a:pt x="603" y="2312"/>
                    </a:cubicBezTo>
                    <a:lnTo>
                      <a:pt x="326" y="1831"/>
                    </a:lnTo>
                    <a:cubicBezTo>
                      <a:pt x="234" y="1672"/>
                      <a:pt x="142" y="1513"/>
                      <a:pt x="51" y="1354"/>
                    </a:cubicBezTo>
                    <a:cubicBezTo>
                      <a:pt x="0" y="1277"/>
                      <a:pt x="4" y="1173"/>
                      <a:pt x="48" y="1095"/>
                    </a:cubicBezTo>
                    <a:lnTo>
                      <a:pt x="326" y="614"/>
                    </a:lnTo>
                    <a:cubicBezTo>
                      <a:pt x="417" y="455"/>
                      <a:pt x="509" y="296"/>
                      <a:pt x="601" y="137"/>
                    </a:cubicBezTo>
                    <a:cubicBezTo>
                      <a:pt x="643" y="55"/>
                      <a:pt x="735" y="7"/>
                      <a:pt x="824" y="5"/>
                    </a:cubicBezTo>
                    <a:lnTo>
                      <a:pt x="1380" y="5"/>
                    </a:lnTo>
                    <a:cubicBezTo>
                      <a:pt x="1563" y="5"/>
                      <a:pt x="1747" y="5"/>
                      <a:pt x="1930" y="5"/>
                    </a:cubicBezTo>
                    <a:cubicBezTo>
                      <a:pt x="2022" y="0"/>
                      <a:pt x="2110" y="56"/>
                      <a:pt x="2156" y="133"/>
                    </a:cubicBezTo>
                    <a:close/>
                  </a:path>
                </a:pathLst>
              </a:custGeom>
              <a:solidFill>
                <a:srgbClr val="01304C"/>
              </a:solidFill>
              <a:ln w="38100">
                <a:solidFill>
                  <a:srgbClr val="9BD744"/>
                </a:solidFill>
                <a:rou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799"/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1283509" y="1154113"/>
                <a:ext cx="1903413" cy="1693863"/>
              </a:xfrm>
              <a:custGeom>
                <a:avLst/>
                <a:gdLst>
                  <a:gd name="T0" fmla="*/ 2060 w 2654"/>
                  <a:gd name="T1" fmla="*/ 107 h 2342"/>
                  <a:gd name="T2" fmla="*/ 1880 w 2654"/>
                  <a:gd name="T3" fmla="*/ 4 h 2342"/>
                  <a:gd name="T4" fmla="*/ 1878 w 2654"/>
                  <a:gd name="T5" fmla="*/ 4 h 2342"/>
                  <a:gd name="T6" fmla="*/ 1877 w 2654"/>
                  <a:gd name="T7" fmla="*/ 4 h 2342"/>
                  <a:gd name="T8" fmla="*/ 1327 w 2654"/>
                  <a:gd name="T9" fmla="*/ 4 h 2342"/>
                  <a:gd name="T10" fmla="*/ 772 w 2654"/>
                  <a:gd name="T11" fmla="*/ 4 h 2342"/>
                  <a:gd name="T12" fmla="*/ 592 w 2654"/>
                  <a:gd name="T13" fmla="*/ 109 h 2342"/>
                  <a:gd name="T14" fmla="*/ 592 w 2654"/>
                  <a:gd name="T15" fmla="*/ 110 h 2342"/>
                  <a:gd name="T16" fmla="*/ 591 w 2654"/>
                  <a:gd name="T17" fmla="*/ 111 h 2342"/>
                  <a:gd name="T18" fmla="*/ 316 w 2654"/>
                  <a:gd name="T19" fmla="*/ 588 h 2342"/>
                  <a:gd name="T20" fmla="*/ 39 w 2654"/>
                  <a:gd name="T21" fmla="*/ 1068 h 2342"/>
                  <a:gd name="T22" fmla="*/ 39 w 2654"/>
                  <a:gd name="T23" fmla="*/ 1276 h 2342"/>
                  <a:gd name="T24" fmla="*/ 40 w 2654"/>
                  <a:gd name="T25" fmla="*/ 1277 h 2342"/>
                  <a:gd name="T26" fmla="*/ 41 w 2654"/>
                  <a:gd name="T27" fmla="*/ 1278 h 2342"/>
                  <a:gd name="T28" fmla="*/ 316 w 2654"/>
                  <a:gd name="T29" fmla="*/ 1755 h 2342"/>
                  <a:gd name="T30" fmla="*/ 593 w 2654"/>
                  <a:gd name="T31" fmla="*/ 2235 h 2342"/>
                  <a:gd name="T32" fmla="*/ 774 w 2654"/>
                  <a:gd name="T33" fmla="*/ 2339 h 2342"/>
                  <a:gd name="T34" fmla="*/ 775 w 2654"/>
                  <a:gd name="T35" fmla="*/ 2338 h 2342"/>
                  <a:gd name="T36" fmla="*/ 776 w 2654"/>
                  <a:gd name="T37" fmla="*/ 2338 h 2342"/>
                  <a:gd name="T38" fmla="*/ 1327 w 2654"/>
                  <a:gd name="T39" fmla="*/ 2338 h 2342"/>
                  <a:gd name="T40" fmla="*/ 1881 w 2654"/>
                  <a:gd name="T41" fmla="*/ 2338 h 2342"/>
                  <a:gd name="T42" fmla="*/ 2061 w 2654"/>
                  <a:gd name="T43" fmla="*/ 2234 h 2342"/>
                  <a:gd name="T44" fmla="*/ 2062 w 2654"/>
                  <a:gd name="T45" fmla="*/ 2233 h 2342"/>
                  <a:gd name="T46" fmla="*/ 2062 w 2654"/>
                  <a:gd name="T47" fmla="*/ 2231 h 2342"/>
                  <a:gd name="T48" fmla="*/ 2337 w 2654"/>
                  <a:gd name="T49" fmla="*/ 1755 h 2342"/>
                  <a:gd name="T50" fmla="*/ 2615 w 2654"/>
                  <a:gd name="T51" fmla="*/ 1274 h 2342"/>
                  <a:gd name="T52" fmla="*/ 2614 w 2654"/>
                  <a:gd name="T53" fmla="*/ 1067 h 2342"/>
                  <a:gd name="T54" fmla="*/ 2613 w 2654"/>
                  <a:gd name="T55" fmla="*/ 1066 h 2342"/>
                  <a:gd name="T56" fmla="*/ 2613 w 2654"/>
                  <a:gd name="T57" fmla="*/ 1064 h 2342"/>
                  <a:gd name="T58" fmla="*/ 2337 w 2654"/>
                  <a:gd name="T59" fmla="*/ 588 h 2342"/>
                  <a:gd name="T60" fmla="*/ 2060 w 2654"/>
                  <a:gd name="T61" fmla="*/ 107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54" h="2342">
                    <a:moveTo>
                      <a:pt x="2060" y="107"/>
                    </a:moveTo>
                    <a:cubicBezTo>
                      <a:pt x="2023" y="46"/>
                      <a:pt x="1953" y="0"/>
                      <a:pt x="1880" y="4"/>
                    </a:cubicBezTo>
                    <a:lnTo>
                      <a:pt x="1878" y="4"/>
                    </a:lnTo>
                    <a:lnTo>
                      <a:pt x="1877" y="4"/>
                    </a:lnTo>
                    <a:cubicBezTo>
                      <a:pt x="1694" y="4"/>
                      <a:pt x="1510" y="4"/>
                      <a:pt x="1327" y="4"/>
                    </a:cubicBezTo>
                    <a:lnTo>
                      <a:pt x="772" y="4"/>
                    </a:lnTo>
                    <a:cubicBezTo>
                      <a:pt x="700" y="5"/>
                      <a:pt x="626" y="44"/>
                      <a:pt x="592" y="109"/>
                    </a:cubicBezTo>
                    <a:lnTo>
                      <a:pt x="592" y="110"/>
                    </a:lnTo>
                    <a:lnTo>
                      <a:pt x="591" y="111"/>
                    </a:lnTo>
                    <a:cubicBezTo>
                      <a:pt x="499" y="270"/>
                      <a:pt x="408" y="429"/>
                      <a:pt x="316" y="588"/>
                    </a:cubicBezTo>
                    <a:lnTo>
                      <a:pt x="39" y="1068"/>
                    </a:lnTo>
                    <a:cubicBezTo>
                      <a:pt x="4" y="1131"/>
                      <a:pt x="0" y="1215"/>
                      <a:pt x="39" y="1276"/>
                    </a:cubicBezTo>
                    <a:lnTo>
                      <a:pt x="40" y="1277"/>
                    </a:lnTo>
                    <a:lnTo>
                      <a:pt x="41" y="1278"/>
                    </a:lnTo>
                    <a:cubicBezTo>
                      <a:pt x="133" y="1437"/>
                      <a:pt x="224" y="1596"/>
                      <a:pt x="316" y="1755"/>
                    </a:cubicBezTo>
                    <a:lnTo>
                      <a:pt x="593" y="2235"/>
                    </a:lnTo>
                    <a:cubicBezTo>
                      <a:pt x="630" y="2297"/>
                      <a:pt x="701" y="2342"/>
                      <a:pt x="774" y="2339"/>
                    </a:cubicBezTo>
                    <a:lnTo>
                      <a:pt x="775" y="2338"/>
                    </a:lnTo>
                    <a:lnTo>
                      <a:pt x="776" y="2338"/>
                    </a:lnTo>
                    <a:cubicBezTo>
                      <a:pt x="960" y="2338"/>
                      <a:pt x="1143" y="2338"/>
                      <a:pt x="1327" y="2338"/>
                    </a:cubicBezTo>
                    <a:lnTo>
                      <a:pt x="1881" y="2338"/>
                    </a:lnTo>
                    <a:cubicBezTo>
                      <a:pt x="1953" y="2337"/>
                      <a:pt x="2028" y="2299"/>
                      <a:pt x="2061" y="2234"/>
                    </a:cubicBezTo>
                    <a:lnTo>
                      <a:pt x="2062" y="2233"/>
                    </a:lnTo>
                    <a:lnTo>
                      <a:pt x="2062" y="2231"/>
                    </a:lnTo>
                    <a:cubicBezTo>
                      <a:pt x="2154" y="2073"/>
                      <a:pt x="2246" y="1914"/>
                      <a:pt x="2337" y="1755"/>
                    </a:cubicBezTo>
                    <a:lnTo>
                      <a:pt x="2615" y="1274"/>
                    </a:lnTo>
                    <a:cubicBezTo>
                      <a:pt x="2650" y="1212"/>
                      <a:pt x="2654" y="1128"/>
                      <a:pt x="2614" y="1067"/>
                    </a:cubicBezTo>
                    <a:lnTo>
                      <a:pt x="2613" y="1066"/>
                    </a:lnTo>
                    <a:lnTo>
                      <a:pt x="2613" y="1064"/>
                    </a:lnTo>
                    <a:cubicBezTo>
                      <a:pt x="2521" y="906"/>
                      <a:pt x="2429" y="747"/>
                      <a:pt x="2337" y="588"/>
                    </a:cubicBezTo>
                    <a:lnTo>
                      <a:pt x="2060" y="107"/>
                    </a:lnTo>
                    <a:close/>
                  </a:path>
                </a:pathLst>
              </a:custGeom>
              <a:solidFill>
                <a:srgbClr val="01304C"/>
              </a:solidFill>
              <a:ln w="12700" cap="flat">
                <a:solidFill>
                  <a:srgbClr val="049AAB"/>
                </a:solidFill>
                <a:prstDash val="solid"/>
                <a:miter lim="800000"/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799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5034079" y="3574328"/>
              <a:ext cx="2077921" cy="1200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599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畢氏定理</a:t>
              </a:r>
              <a:endParaRPr lang="en-US" altLang="zh-TW" sz="3599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TW" altLang="en-US" sz="3599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根號數</a:t>
              </a:r>
              <a:endParaRPr lang="zh-CN" altLang="en-US" sz="35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5592308" y="2788319"/>
              <a:ext cx="922905" cy="724933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>
                <a:solidFill>
                  <a:schemeClr val="accent2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9917B957-EC73-43F7-9F36-E38801D069A4}"/>
              </a:ext>
            </a:extLst>
          </p:cNvPr>
          <p:cNvGrpSpPr/>
          <p:nvPr/>
        </p:nvGrpSpPr>
        <p:grpSpPr>
          <a:xfrm>
            <a:off x="1128173" y="143392"/>
            <a:ext cx="5199161" cy="646331"/>
            <a:chOff x="6080760" y="1044564"/>
            <a:chExt cx="5199161" cy="64633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7D34F708-22DA-49FA-99FD-DECE86C52BB1}"/>
                </a:ext>
              </a:extLst>
            </p:cNvPr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THREE</a:t>
              </a:r>
              <a:endParaRPr lang="zh-CN" altLang="en-US" sz="3600" b="1" dirty="0">
                <a:solidFill>
                  <a:srgbClr val="049AAB"/>
                </a:solidFill>
                <a:latin typeface="Microsoft Yi Baiti" panose="03000500000000000000" pitchFamily="66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A00EECBC-7559-45C5-82E9-E75C46501042}"/>
                </a:ext>
              </a:extLst>
            </p:cNvPr>
            <p:cNvSpPr txBox="1"/>
            <p:nvPr/>
          </p:nvSpPr>
          <p:spPr>
            <a:xfrm>
              <a:off x="7442707" y="1167675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概念發展脈絡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圖片 2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80655" y="140247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5" name="物件 24"/>
          <p:cNvGraphicFramePr>
            <a:graphicFrameLocks noChangeAspect="1"/>
          </p:cNvGraphicFramePr>
          <p:nvPr/>
        </p:nvGraphicFramePr>
        <p:xfrm>
          <a:off x="7014800" y="5069813"/>
          <a:ext cx="4478337" cy="844550"/>
        </p:xfrm>
        <a:graphic>
          <a:graphicData uri="http://schemas.openxmlformats.org/presentationml/2006/ole">
            <p:oleObj spid="_x0000_s94210" name="文件" r:id="rId5" imgW="4998954" imgH="114253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4814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F12E0F7-CAD0-4F80-800E-8771BFC63820}"/>
              </a:ext>
            </a:extLst>
          </p:cNvPr>
          <p:cNvGrpSpPr/>
          <p:nvPr/>
        </p:nvGrpSpPr>
        <p:grpSpPr>
          <a:xfrm>
            <a:off x="6376009" y="1053664"/>
            <a:ext cx="4411377" cy="5227184"/>
            <a:chOff x="6376009" y="1053664"/>
            <a:chExt cx="4411377" cy="5227184"/>
          </a:xfrm>
        </p:grpSpPr>
        <p:sp>
          <p:nvSpPr>
            <p:cNvPr id="6" name="Freeform 7"/>
            <p:cNvSpPr/>
            <p:nvPr/>
          </p:nvSpPr>
          <p:spPr bwMode="auto">
            <a:xfrm>
              <a:off x="6383919" y="1053664"/>
              <a:ext cx="4393970" cy="5227184"/>
            </a:xfrm>
            <a:custGeom>
              <a:avLst/>
              <a:gdLst>
                <a:gd name="T0" fmla="*/ 2176 w 3905"/>
                <a:gd name="T1" fmla="*/ 80 h 7262"/>
                <a:gd name="T2" fmla="*/ 2929 w 3905"/>
                <a:gd name="T3" fmla="*/ 514 h 7262"/>
                <a:gd name="T4" fmla="*/ 3684 w 3905"/>
                <a:gd name="T5" fmla="*/ 950 h 7262"/>
                <a:gd name="T6" fmla="*/ 3905 w 3905"/>
                <a:gd name="T7" fmla="*/ 1337 h 7262"/>
                <a:gd name="T8" fmla="*/ 3905 w 3905"/>
                <a:gd name="T9" fmla="*/ 5057 h 7262"/>
                <a:gd name="T10" fmla="*/ 3905 w 3905"/>
                <a:gd name="T11" fmla="*/ 5929 h 7262"/>
                <a:gd name="T12" fmla="*/ 3681 w 3905"/>
                <a:gd name="T13" fmla="*/ 6314 h 7262"/>
                <a:gd name="T14" fmla="*/ 2929 w 3905"/>
                <a:gd name="T15" fmla="*/ 6748 h 7262"/>
                <a:gd name="T16" fmla="*/ 2174 w 3905"/>
                <a:gd name="T17" fmla="*/ 7184 h 7262"/>
                <a:gd name="T18" fmla="*/ 1728 w 3905"/>
                <a:gd name="T19" fmla="*/ 7182 h 7262"/>
                <a:gd name="T20" fmla="*/ 976 w 3905"/>
                <a:gd name="T21" fmla="*/ 6748 h 7262"/>
                <a:gd name="T22" fmla="*/ 221 w 3905"/>
                <a:gd name="T23" fmla="*/ 6312 h 7262"/>
                <a:gd name="T24" fmla="*/ 0 w 3905"/>
                <a:gd name="T25" fmla="*/ 5925 h 7262"/>
                <a:gd name="T26" fmla="*/ 0 w 3905"/>
                <a:gd name="T27" fmla="*/ 5057 h 7262"/>
                <a:gd name="T28" fmla="*/ 0 w 3905"/>
                <a:gd name="T29" fmla="*/ 1333 h 7262"/>
                <a:gd name="T30" fmla="*/ 224 w 3905"/>
                <a:gd name="T31" fmla="*/ 949 h 7262"/>
                <a:gd name="T32" fmla="*/ 976 w 3905"/>
                <a:gd name="T33" fmla="*/ 514 h 7262"/>
                <a:gd name="T34" fmla="*/ 1731 w 3905"/>
                <a:gd name="T35" fmla="*/ 78 h 7262"/>
                <a:gd name="T36" fmla="*/ 2176 w 3905"/>
                <a:gd name="T37" fmla="*/ 80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5" h="7262">
                  <a:moveTo>
                    <a:pt x="2176" y="80"/>
                  </a:moveTo>
                  <a:lnTo>
                    <a:pt x="2929" y="514"/>
                  </a:lnTo>
                  <a:cubicBezTo>
                    <a:pt x="3180" y="660"/>
                    <a:pt x="3432" y="805"/>
                    <a:pt x="3684" y="950"/>
                  </a:cubicBezTo>
                  <a:cubicBezTo>
                    <a:pt x="3828" y="1045"/>
                    <a:pt x="3903" y="1173"/>
                    <a:pt x="3905" y="1337"/>
                  </a:cubicBezTo>
                  <a:lnTo>
                    <a:pt x="3905" y="5057"/>
                  </a:lnTo>
                  <a:cubicBezTo>
                    <a:pt x="3905" y="5347"/>
                    <a:pt x="3905" y="5638"/>
                    <a:pt x="3905" y="5929"/>
                  </a:cubicBezTo>
                  <a:cubicBezTo>
                    <a:pt x="3895" y="6101"/>
                    <a:pt x="3821" y="6230"/>
                    <a:pt x="3681" y="6314"/>
                  </a:cubicBezTo>
                  <a:lnTo>
                    <a:pt x="2929" y="6748"/>
                  </a:lnTo>
                  <a:cubicBezTo>
                    <a:pt x="2677" y="6893"/>
                    <a:pt x="2425" y="7038"/>
                    <a:pt x="2174" y="7184"/>
                  </a:cubicBezTo>
                  <a:cubicBezTo>
                    <a:pt x="2019" y="7262"/>
                    <a:pt x="1871" y="7262"/>
                    <a:pt x="1728" y="7182"/>
                  </a:cubicBezTo>
                  <a:lnTo>
                    <a:pt x="976" y="6748"/>
                  </a:lnTo>
                  <a:cubicBezTo>
                    <a:pt x="724" y="6603"/>
                    <a:pt x="473" y="6457"/>
                    <a:pt x="221" y="6312"/>
                  </a:cubicBezTo>
                  <a:cubicBezTo>
                    <a:pt x="76" y="6217"/>
                    <a:pt x="2" y="6089"/>
                    <a:pt x="0" y="5925"/>
                  </a:cubicBezTo>
                  <a:lnTo>
                    <a:pt x="0" y="5057"/>
                  </a:lnTo>
                  <a:cubicBezTo>
                    <a:pt x="0" y="4766"/>
                    <a:pt x="0" y="1624"/>
                    <a:pt x="0" y="1333"/>
                  </a:cubicBezTo>
                  <a:cubicBezTo>
                    <a:pt x="9" y="1161"/>
                    <a:pt x="83" y="1032"/>
                    <a:pt x="224" y="949"/>
                  </a:cubicBezTo>
                  <a:lnTo>
                    <a:pt x="976" y="514"/>
                  </a:lnTo>
                  <a:cubicBezTo>
                    <a:pt x="1228" y="369"/>
                    <a:pt x="1479" y="224"/>
                    <a:pt x="1731" y="78"/>
                  </a:cubicBezTo>
                  <a:cubicBezTo>
                    <a:pt x="1885" y="0"/>
                    <a:pt x="2034" y="0"/>
                    <a:pt x="2176" y="80"/>
                  </a:cubicBezTo>
                  <a:close/>
                </a:path>
              </a:pathLst>
            </a:custGeom>
            <a:solidFill>
              <a:srgbClr val="049AAB">
                <a:alpha val="10000"/>
              </a:srgbClr>
            </a:solidFill>
            <a:ln w="12700" cap="flat">
              <a:solidFill>
                <a:srgbClr val="049AAB"/>
              </a:solidFill>
              <a:prstDash val="solid"/>
              <a:miter lim="800000"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376009" y="2089970"/>
              <a:ext cx="4411377" cy="525211"/>
            </a:xfrm>
            <a:prstGeom prst="rect">
              <a:avLst/>
            </a:prstGeom>
            <a:solidFill>
              <a:srgbClr val="01304C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67418" y="2123440"/>
              <a:ext cx="1723549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399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TW" altLang="en-US" dirty="0" smtClean="0"/>
                <a:t>面積、邊長</a:t>
              </a:r>
              <a:endParaRPr lang="zh-CN" altLang="en-US" dirty="0"/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6735776" y="2841749"/>
              <a:ext cx="37845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636" indent="-285636" algn="just">
                <a:buFont typeface="Wingdings" panose="05000000000000000000" pitchFamily="2" charset="2"/>
                <a:buChar char="n"/>
              </a:pP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正方形面積公式</a:t>
              </a: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=</a:t>
              </a: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邊長</a:t>
              </a: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×</a:t>
              </a: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邊長。</a:t>
              </a:r>
              <a:endPara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sym typeface="Arial" panose="020B0604020202020204" pitchFamily="34" charset="0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6735776" y="3634691"/>
              <a:ext cx="37845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 algn="just">
                <a:buFont typeface="Wingdings" panose="05000000000000000000" pitchFamily="2" charset="2"/>
                <a:buChar char="n"/>
                <a:defRPr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面積和邊長都看得到。</a:t>
              </a:r>
              <a:endParaRPr lang="en-US" altLang="zh-TW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None/>
              </a:pP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看得到感覺得到</a:t>
              </a: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endPara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6735776" y="4750026"/>
              <a:ext cx="37845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 algn="just">
                <a:buFont typeface="Wingdings" panose="05000000000000000000" pitchFamily="2" charset="2"/>
                <a:buChar char="n"/>
                <a:defRPr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正方形的邊長</a:t>
              </a: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=</a:t>
              </a:r>
            </a:p>
            <a:p>
              <a:endPara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8294039" y="1379225"/>
              <a:ext cx="668047" cy="641535"/>
            </a:xfrm>
            <a:custGeom>
              <a:avLst/>
              <a:gdLst>
                <a:gd name="T0" fmla="*/ 247 w 592"/>
                <a:gd name="T1" fmla="*/ 511 h 564"/>
                <a:gd name="T2" fmla="*/ 247 w 592"/>
                <a:gd name="T3" fmla="*/ 537 h 564"/>
                <a:gd name="T4" fmla="*/ 358 w 592"/>
                <a:gd name="T5" fmla="*/ 524 h 564"/>
                <a:gd name="T6" fmla="*/ 345 w 592"/>
                <a:gd name="T7" fmla="*/ 471 h 564"/>
                <a:gd name="T8" fmla="*/ 247 w 592"/>
                <a:gd name="T9" fmla="*/ 471 h 564"/>
                <a:gd name="T10" fmla="*/ 247 w 592"/>
                <a:gd name="T11" fmla="*/ 497 h 564"/>
                <a:gd name="T12" fmla="*/ 358 w 592"/>
                <a:gd name="T13" fmla="*/ 484 h 564"/>
                <a:gd name="T14" fmla="*/ 296 w 592"/>
                <a:gd name="T15" fmla="*/ 564 h 564"/>
                <a:gd name="T16" fmla="*/ 339 w 592"/>
                <a:gd name="T17" fmla="*/ 548 h 564"/>
                <a:gd name="T18" fmla="*/ 296 w 592"/>
                <a:gd name="T19" fmla="*/ 564 h 564"/>
                <a:gd name="T20" fmla="*/ 298 w 592"/>
                <a:gd name="T21" fmla="*/ 151 h 564"/>
                <a:gd name="T22" fmla="*/ 158 w 592"/>
                <a:gd name="T23" fmla="*/ 282 h 564"/>
                <a:gd name="T24" fmla="*/ 241 w 592"/>
                <a:gd name="T25" fmla="*/ 456 h 564"/>
                <a:gd name="T26" fmla="*/ 298 w 592"/>
                <a:gd name="T27" fmla="*/ 461 h 564"/>
                <a:gd name="T28" fmla="*/ 368 w 592"/>
                <a:gd name="T29" fmla="*/ 418 h 564"/>
                <a:gd name="T30" fmla="*/ 298 w 592"/>
                <a:gd name="T31" fmla="*/ 151 h 564"/>
                <a:gd name="T32" fmla="*/ 116 w 592"/>
                <a:gd name="T33" fmla="*/ 305 h 564"/>
                <a:gd name="T34" fmla="*/ 22 w 592"/>
                <a:gd name="T35" fmla="*/ 287 h 564"/>
                <a:gd name="T36" fmla="*/ 22 w 592"/>
                <a:gd name="T37" fmla="*/ 324 h 564"/>
                <a:gd name="T38" fmla="*/ 116 w 592"/>
                <a:gd name="T39" fmla="*/ 305 h 564"/>
                <a:gd name="T40" fmla="*/ 570 w 592"/>
                <a:gd name="T41" fmla="*/ 287 h 564"/>
                <a:gd name="T42" fmla="*/ 476 w 592"/>
                <a:gd name="T43" fmla="*/ 305 h 564"/>
                <a:gd name="T44" fmla="*/ 570 w 592"/>
                <a:gd name="T45" fmla="*/ 324 h 564"/>
                <a:gd name="T46" fmla="*/ 570 w 592"/>
                <a:gd name="T47" fmla="*/ 287 h 564"/>
                <a:gd name="T48" fmla="*/ 453 w 592"/>
                <a:gd name="T49" fmla="*/ 172 h 564"/>
                <a:gd name="T50" fmla="*/ 507 w 592"/>
                <a:gd name="T51" fmla="*/ 92 h 564"/>
                <a:gd name="T52" fmla="*/ 427 w 592"/>
                <a:gd name="T53" fmla="*/ 146 h 564"/>
                <a:gd name="T54" fmla="*/ 453 w 592"/>
                <a:gd name="T55" fmla="*/ 172 h 564"/>
                <a:gd name="T56" fmla="*/ 295 w 592"/>
                <a:gd name="T57" fmla="*/ 117 h 564"/>
                <a:gd name="T58" fmla="*/ 313 w 592"/>
                <a:gd name="T59" fmla="*/ 23 h 564"/>
                <a:gd name="T60" fmla="*/ 276 w 592"/>
                <a:gd name="T61" fmla="*/ 23 h 564"/>
                <a:gd name="T62" fmla="*/ 295 w 592"/>
                <a:gd name="T63" fmla="*/ 117 h 564"/>
                <a:gd name="T64" fmla="*/ 133 w 592"/>
                <a:gd name="T65" fmla="*/ 164 h 564"/>
                <a:gd name="T66" fmla="*/ 159 w 592"/>
                <a:gd name="T67" fmla="*/ 138 h 564"/>
                <a:gd name="T68" fmla="*/ 79 w 592"/>
                <a:gd name="T69" fmla="*/ 85 h 564"/>
                <a:gd name="T70" fmla="*/ 133 w 592"/>
                <a:gd name="T71" fmla="*/ 164 h 564"/>
                <a:gd name="T72" fmla="*/ 139 w 592"/>
                <a:gd name="T73" fmla="*/ 439 h 564"/>
                <a:gd name="T74" fmla="*/ 85 w 592"/>
                <a:gd name="T75" fmla="*/ 518 h 564"/>
                <a:gd name="T76" fmla="*/ 165 w 592"/>
                <a:gd name="T77" fmla="*/ 465 h 564"/>
                <a:gd name="T78" fmla="*/ 139 w 592"/>
                <a:gd name="T79" fmla="*/ 439 h 564"/>
                <a:gd name="T80" fmla="*/ 459 w 592"/>
                <a:gd name="T81" fmla="*/ 446 h 564"/>
                <a:gd name="T82" fmla="*/ 433 w 592"/>
                <a:gd name="T83" fmla="*/ 472 h 564"/>
                <a:gd name="T84" fmla="*/ 513 w 592"/>
                <a:gd name="T85" fmla="*/ 525 h 564"/>
                <a:gd name="T86" fmla="*/ 459 w 592"/>
                <a:gd name="T87" fmla="*/ 44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2" h="564">
                  <a:moveTo>
                    <a:pt x="345" y="511"/>
                  </a:moveTo>
                  <a:lnTo>
                    <a:pt x="247" y="511"/>
                  </a:lnTo>
                  <a:cubicBezTo>
                    <a:pt x="240" y="511"/>
                    <a:pt x="234" y="517"/>
                    <a:pt x="234" y="524"/>
                  </a:cubicBezTo>
                  <a:cubicBezTo>
                    <a:pt x="234" y="531"/>
                    <a:pt x="240" y="537"/>
                    <a:pt x="247" y="537"/>
                  </a:cubicBezTo>
                  <a:lnTo>
                    <a:pt x="345" y="537"/>
                  </a:lnTo>
                  <a:cubicBezTo>
                    <a:pt x="353" y="537"/>
                    <a:pt x="358" y="531"/>
                    <a:pt x="358" y="524"/>
                  </a:cubicBezTo>
                  <a:cubicBezTo>
                    <a:pt x="358" y="517"/>
                    <a:pt x="353" y="511"/>
                    <a:pt x="345" y="511"/>
                  </a:cubicBezTo>
                  <a:close/>
                  <a:moveTo>
                    <a:pt x="345" y="471"/>
                  </a:moveTo>
                  <a:lnTo>
                    <a:pt x="345" y="471"/>
                  </a:lnTo>
                  <a:lnTo>
                    <a:pt x="247" y="471"/>
                  </a:lnTo>
                  <a:cubicBezTo>
                    <a:pt x="240" y="471"/>
                    <a:pt x="234" y="477"/>
                    <a:pt x="234" y="484"/>
                  </a:cubicBezTo>
                  <a:cubicBezTo>
                    <a:pt x="234" y="492"/>
                    <a:pt x="240" y="497"/>
                    <a:pt x="247" y="497"/>
                  </a:cubicBezTo>
                  <a:lnTo>
                    <a:pt x="345" y="497"/>
                  </a:lnTo>
                  <a:cubicBezTo>
                    <a:pt x="353" y="497"/>
                    <a:pt x="358" y="492"/>
                    <a:pt x="358" y="484"/>
                  </a:cubicBezTo>
                  <a:cubicBezTo>
                    <a:pt x="358" y="477"/>
                    <a:pt x="353" y="471"/>
                    <a:pt x="345" y="471"/>
                  </a:cubicBezTo>
                  <a:close/>
                  <a:moveTo>
                    <a:pt x="296" y="564"/>
                  </a:moveTo>
                  <a:lnTo>
                    <a:pt x="296" y="564"/>
                  </a:lnTo>
                  <a:lnTo>
                    <a:pt x="339" y="548"/>
                  </a:lnTo>
                  <a:lnTo>
                    <a:pt x="253" y="548"/>
                  </a:lnTo>
                  <a:lnTo>
                    <a:pt x="296" y="564"/>
                  </a:lnTo>
                  <a:close/>
                  <a:moveTo>
                    <a:pt x="298" y="151"/>
                  </a:moveTo>
                  <a:lnTo>
                    <a:pt x="298" y="151"/>
                  </a:lnTo>
                  <a:lnTo>
                    <a:pt x="294" y="151"/>
                  </a:lnTo>
                  <a:cubicBezTo>
                    <a:pt x="222" y="151"/>
                    <a:pt x="158" y="210"/>
                    <a:pt x="158" y="282"/>
                  </a:cubicBezTo>
                  <a:cubicBezTo>
                    <a:pt x="158" y="354"/>
                    <a:pt x="218" y="395"/>
                    <a:pt x="225" y="418"/>
                  </a:cubicBezTo>
                  <a:cubicBezTo>
                    <a:pt x="231" y="440"/>
                    <a:pt x="225" y="451"/>
                    <a:pt x="241" y="456"/>
                  </a:cubicBezTo>
                  <a:cubicBezTo>
                    <a:pt x="257" y="462"/>
                    <a:pt x="294" y="461"/>
                    <a:pt x="294" y="461"/>
                  </a:cubicBezTo>
                  <a:lnTo>
                    <a:pt x="298" y="461"/>
                  </a:lnTo>
                  <a:cubicBezTo>
                    <a:pt x="298" y="461"/>
                    <a:pt x="335" y="462"/>
                    <a:pt x="351" y="456"/>
                  </a:cubicBezTo>
                  <a:cubicBezTo>
                    <a:pt x="367" y="451"/>
                    <a:pt x="361" y="440"/>
                    <a:pt x="368" y="418"/>
                  </a:cubicBezTo>
                  <a:cubicBezTo>
                    <a:pt x="374" y="395"/>
                    <a:pt x="434" y="354"/>
                    <a:pt x="434" y="282"/>
                  </a:cubicBezTo>
                  <a:cubicBezTo>
                    <a:pt x="434" y="210"/>
                    <a:pt x="370" y="151"/>
                    <a:pt x="298" y="151"/>
                  </a:cubicBezTo>
                  <a:close/>
                  <a:moveTo>
                    <a:pt x="116" y="305"/>
                  </a:moveTo>
                  <a:lnTo>
                    <a:pt x="116" y="305"/>
                  </a:lnTo>
                  <a:cubicBezTo>
                    <a:pt x="116" y="295"/>
                    <a:pt x="106" y="287"/>
                    <a:pt x="94" y="287"/>
                  </a:cubicBezTo>
                  <a:lnTo>
                    <a:pt x="22" y="287"/>
                  </a:lnTo>
                  <a:cubicBezTo>
                    <a:pt x="10" y="287"/>
                    <a:pt x="0" y="295"/>
                    <a:pt x="0" y="305"/>
                  </a:cubicBezTo>
                  <a:cubicBezTo>
                    <a:pt x="0" y="316"/>
                    <a:pt x="10" y="324"/>
                    <a:pt x="22" y="324"/>
                  </a:cubicBezTo>
                  <a:lnTo>
                    <a:pt x="94" y="324"/>
                  </a:lnTo>
                  <a:cubicBezTo>
                    <a:pt x="106" y="324"/>
                    <a:pt x="116" y="316"/>
                    <a:pt x="116" y="305"/>
                  </a:cubicBezTo>
                  <a:close/>
                  <a:moveTo>
                    <a:pt x="570" y="287"/>
                  </a:moveTo>
                  <a:lnTo>
                    <a:pt x="570" y="287"/>
                  </a:lnTo>
                  <a:lnTo>
                    <a:pt x="499" y="287"/>
                  </a:lnTo>
                  <a:cubicBezTo>
                    <a:pt x="486" y="287"/>
                    <a:pt x="476" y="295"/>
                    <a:pt x="476" y="305"/>
                  </a:cubicBezTo>
                  <a:cubicBezTo>
                    <a:pt x="476" y="316"/>
                    <a:pt x="486" y="324"/>
                    <a:pt x="499" y="324"/>
                  </a:cubicBezTo>
                  <a:lnTo>
                    <a:pt x="570" y="324"/>
                  </a:lnTo>
                  <a:cubicBezTo>
                    <a:pt x="582" y="324"/>
                    <a:pt x="592" y="316"/>
                    <a:pt x="592" y="305"/>
                  </a:cubicBezTo>
                  <a:cubicBezTo>
                    <a:pt x="592" y="295"/>
                    <a:pt x="582" y="287"/>
                    <a:pt x="570" y="287"/>
                  </a:cubicBezTo>
                  <a:close/>
                  <a:moveTo>
                    <a:pt x="453" y="172"/>
                  </a:moveTo>
                  <a:lnTo>
                    <a:pt x="453" y="172"/>
                  </a:lnTo>
                  <a:lnTo>
                    <a:pt x="504" y="121"/>
                  </a:lnTo>
                  <a:cubicBezTo>
                    <a:pt x="513" y="113"/>
                    <a:pt x="514" y="100"/>
                    <a:pt x="507" y="92"/>
                  </a:cubicBezTo>
                  <a:cubicBezTo>
                    <a:pt x="499" y="85"/>
                    <a:pt x="486" y="86"/>
                    <a:pt x="478" y="95"/>
                  </a:cubicBezTo>
                  <a:lnTo>
                    <a:pt x="427" y="146"/>
                  </a:lnTo>
                  <a:cubicBezTo>
                    <a:pt x="418" y="154"/>
                    <a:pt x="417" y="167"/>
                    <a:pt x="424" y="175"/>
                  </a:cubicBezTo>
                  <a:cubicBezTo>
                    <a:pt x="432" y="182"/>
                    <a:pt x="445" y="181"/>
                    <a:pt x="453" y="172"/>
                  </a:cubicBezTo>
                  <a:close/>
                  <a:moveTo>
                    <a:pt x="295" y="117"/>
                  </a:moveTo>
                  <a:lnTo>
                    <a:pt x="295" y="117"/>
                  </a:lnTo>
                  <a:cubicBezTo>
                    <a:pt x="305" y="117"/>
                    <a:pt x="313" y="106"/>
                    <a:pt x="313" y="94"/>
                  </a:cubicBezTo>
                  <a:lnTo>
                    <a:pt x="313" y="23"/>
                  </a:lnTo>
                  <a:cubicBezTo>
                    <a:pt x="313" y="10"/>
                    <a:pt x="305" y="0"/>
                    <a:pt x="295" y="0"/>
                  </a:cubicBezTo>
                  <a:cubicBezTo>
                    <a:pt x="284" y="0"/>
                    <a:pt x="276" y="10"/>
                    <a:pt x="276" y="23"/>
                  </a:cubicBezTo>
                  <a:lnTo>
                    <a:pt x="276" y="94"/>
                  </a:lnTo>
                  <a:cubicBezTo>
                    <a:pt x="276" y="106"/>
                    <a:pt x="284" y="117"/>
                    <a:pt x="295" y="117"/>
                  </a:cubicBezTo>
                  <a:close/>
                  <a:moveTo>
                    <a:pt x="133" y="164"/>
                  </a:moveTo>
                  <a:lnTo>
                    <a:pt x="133" y="164"/>
                  </a:lnTo>
                  <a:cubicBezTo>
                    <a:pt x="141" y="173"/>
                    <a:pt x="154" y="174"/>
                    <a:pt x="162" y="167"/>
                  </a:cubicBezTo>
                  <a:cubicBezTo>
                    <a:pt x="169" y="160"/>
                    <a:pt x="168" y="147"/>
                    <a:pt x="159" y="138"/>
                  </a:cubicBezTo>
                  <a:lnTo>
                    <a:pt x="108" y="88"/>
                  </a:lnTo>
                  <a:cubicBezTo>
                    <a:pt x="100" y="79"/>
                    <a:pt x="87" y="78"/>
                    <a:pt x="79" y="85"/>
                  </a:cubicBezTo>
                  <a:cubicBezTo>
                    <a:pt x="72" y="92"/>
                    <a:pt x="73" y="105"/>
                    <a:pt x="82" y="114"/>
                  </a:cubicBezTo>
                  <a:lnTo>
                    <a:pt x="133" y="164"/>
                  </a:lnTo>
                  <a:close/>
                  <a:moveTo>
                    <a:pt x="139" y="439"/>
                  </a:moveTo>
                  <a:lnTo>
                    <a:pt x="139" y="439"/>
                  </a:lnTo>
                  <a:lnTo>
                    <a:pt x="88" y="489"/>
                  </a:lnTo>
                  <a:cubicBezTo>
                    <a:pt x="80" y="498"/>
                    <a:pt x="78" y="511"/>
                    <a:pt x="85" y="518"/>
                  </a:cubicBezTo>
                  <a:cubicBezTo>
                    <a:pt x="93" y="525"/>
                    <a:pt x="106" y="524"/>
                    <a:pt x="114" y="515"/>
                  </a:cubicBezTo>
                  <a:lnTo>
                    <a:pt x="165" y="465"/>
                  </a:lnTo>
                  <a:cubicBezTo>
                    <a:pt x="174" y="456"/>
                    <a:pt x="175" y="443"/>
                    <a:pt x="168" y="436"/>
                  </a:cubicBezTo>
                  <a:cubicBezTo>
                    <a:pt x="161" y="428"/>
                    <a:pt x="148" y="430"/>
                    <a:pt x="139" y="439"/>
                  </a:cubicBezTo>
                  <a:close/>
                  <a:moveTo>
                    <a:pt x="459" y="446"/>
                  </a:moveTo>
                  <a:lnTo>
                    <a:pt x="459" y="446"/>
                  </a:lnTo>
                  <a:cubicBezTo>
                    <a:pt x="451" y="437"/>
                    <a:pt x="438" y="436"/>
                    <a:pt x="430" y="443"/>
                  </a:cubicBezTo>
                  <a:cubicBezTo>
                    <a:pt x="423" y="450"/>
                    <a:pt x="425" y="463"/>
                    <a:pt x="433" y="472"/>
                  </a:cubicBezTo>
                  <a:lnTo>
                    <a:pt x="484" y="522"/>
                  </a:lnTo>
                  <a:cubicBezTo>
                    <a:pt x="493" y="531"/>
                    <a:pt x="506" y="532"/>
                    <a:pt x="513" y="525"/>
                  </a:cubicBezTo>
                  <a:cubicBezTo>
                    <a:pt x="520" y="518"/>
                    <a:pt x="519" y="505"/>
                    <a:pt x="510" y="496"/>
                  </a:cubicBezTo>
                  <a:lnTo>
                    <a:pt x="459" y="446"/>
                  </a:lnTo>
                  <a:close/>
                </a:path>
              </a:pathLst>
            </a:custGeom>
            <a:solidFill>
              <a:srgbClr val="049AAB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/>
            </a:p>
          </p:txBody>
        </p:sp>
      </p:grpSp>
      <p:grpSp>
        <p:nvGrpSpPr>
          <p:cNvPr id="3" name="组合 1">
            <a:extLst>
              <a:ext uri="{FF2B5EF4-FFF2-40B4-BE49-F238E27FC236}">
                <a16:creationId xmlns:a16="http://schemas.microsoft.com/office/drawing/2014/main" xmlns="" id="{30B818A0-66BF-46C1-81FF-2AE2CA75E2FD}"/>
              </a:ext>
            </a:extLst>
          </p:cNvPr>
          <p:cNvGrpSpPr/>
          <p:nvPr/>
        </p:nvGrpSpPr>
        <p:grpSpPr>
          <a:xfrm>
            <a:off x="1263532" y="1053664"/>
            <a:ext cx="4408888" cy="5227184"/>
            <a:chOff x="1263532" y="1053664"/>
            <a:chExt cx="4408888" cy="5227184"/>
          </a:xfrm>
        </p:grpSpPr>
        <p:sp>
          <p:nvSpPr>
            <p:cNvPr id="4" name="Freeform 5"/>
            <p:cNvSpPr/>
            <p:nvPr/>
          </p:nvSpPr>
          <p:spPr bwMode="auto">
            <a:xfrm>
              <a:off x="1270992" y="1053664"/>
              <a:ext cx="4393970" cy="5227184"/>
            </a:xfrm>
            <a:custGeom>
              <a:avLst/>
              <a:gdLst>
                <a:gd name="T0" fmla="*/ 2177 w 3905"/>
                <a:gd name="T1" fmla="*/ 80 h 7262"/>
                <a:gd name="T2" fmla="*/ 2929 w 3905"/>
                <a:gd name="T3" fmla="*/ 514 h 7262"/>
                <a:gd name="T4" fmla="*/ 3684 w 3905"/>
                <a:gd name="T5" fmla="*/ 950 h 7262"/>
                <a:gd name="T6" fmla="*/ 3905 w 3905"/>
                <a:gd name="T7" fmla="*/ 1337 h 7262"/>
                <a:gd name="T8" fmla="*/ 3905 w 3905"/>
                <a:gd name="T9" fmla="*/ 5057 h 7262"/>
                <a:gd name="T10" fmla="*/ 3905 w 3905"/>
                <a:gd name="T11" fmla="*/ 5929 h 7262"/>
                <a:gd name="T12" fmla="*/ 3681 w 3905"/>
                <a:gd name="T13" fmla="*/ 6314 h 7262"/>
                <a:gd name="T14" fmla="*/ 2929 w 3905"/>
                <a:gd name="T15" fmla="*/ 6748 h 7262"/>
                <a:gd name="T16" fmla="*/ 2174 w 3905"/>
                <a:gd name="T17" fmla="*/ 7184 h 7262"/>
                <a:gd name="T18" fmla="*/ 1729 w 3905"/>
                <a:gd name="T19" fmla="*/ 7182 h 7262"/>
                <a:gd name="T20" fmla="*/ 976 w 3905"/>
                <a:gd name="T21" fmla="*/ 6748 h 7262"/>
                <a:gd name="T22" fmla="*/ 221 w 3905"/>
                <a:gd name="T23" fmla="*/ 6312 h 7262"/>
                <a:gd name="T24" fmla="*/ 0 w 3905"/>
                <a:gd name="T25" fmla="*/ 5925 h 7262"/>
                <a:gd name="T26" fmla="*/ 0 w 3905"/>
                <a:gd name="T27" fmla="*/ 5057 h 7262"/>
                <a:gd name="T28" fmla="*/ 0 w 3905"/>
                <a:gd name="T29" fmla="*/ 1333 h 7262"/>
                <a:gd name="T30" fmla="*/ 224 w 3905"/>
                <a:gd name="T31" fmla="*/ 949 h 7262"/>
                <a:gd name="T32" fmla="*/ 976 w 3905"/>
                <a:gd name="T33" fmla="*/ 514 h 7262"/>
                <a:gd name="T34" fmla="*/ 1731 w 3905"/>
                <a:gd name="T35" fmla="*/ 78 h 7262"/>
                <a:gd name="T36" fmla="*/ 2177 w 3905"/>
                <a:gd name="T37" fmla="*/ 80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5" h="7262">
                  <a:moveTo>
                    <a:pt x="2177" y="80"/>
                  </a:moveTo>
                  <a:lnTo>
                    <a:pt x="2929" y="514"/>
                  </a:lnTo>
                  <a:cubicBezTo>
                    <a:pt x="3181" y="660"/>
                    <a:pt x="3432" y="805"/>
                    <a:pt x="3684" y="950"/>
                  </a:cubicBezTo>
                  <a:cubicBezTo>
                    <a:pt x="3829" y="1045"/>
                    <a:pt x="3903" y="1173"/>
                    <a:pt x="3905" y="1337"/>
                  </a:cubicBezTo>
                  <a:lnTo>
                    <a:pt x="3905" y="5057"/>
                  </a:lnTo>
                  <a:cubicBezTo>
                    <a:pt x="3905" y="5347"/>
                    <a:pt x="3905" y="5638"/>
                    <a:pt x="3905" y="5929"/>
                  </a:cubicBezTo>
                  <a:cubicBezTo>
                    <a:pt x="3896" y="6101"/>
                    <a:pt x="3822" y="6230"/>
                    <a:pt x="3681" y="6314"/>
                  </a:cubicBezTo>
                  <a:lnTo>
                    <a:pt x="2929" y="6748"/>
                  </a:lnTo>
                  <a:cubicBezTo>
                    <a:pt x="2677" y="6893"/>
                    <a:pt x="2426" y="7038"/>
                    <a:pt x="2174" y="7184"/>
                  </a:cubicBezTo>
                  <a:cubicBezTo>
                    <a:pt x="2020" y="7262"/>
                    <a:pt x="1871" y="7262"/>
                    <a:pt x="1729" y="7182"/>
                  </a:cubicBezTo>
                  <a:lnTo>
                    <a:pt x="976" y="6748"/>
                  </a:lnTo>
                  <a:cubicBezTo>
                    <a:pt x="725" y="6603"/>
                    <a:pt x="473" y="6457"/>
                    <a:pt x="221" y="6312"/>
                  </a:cubicBezTo>
                  <a:cubicBezTo>
                    <a:pt x="77" y="6217"/>
                    <a:pt x="2" y="6089"/>
                    <a:pt x="0" y="5925"/>
                  </a:cubicBezTo>
                  <a:lnTo>
                    <a:pt x="0" y="5057"/>
                  </a:lnTo>
                  <a:cubicBezTo>
                    <a:pt x="0" y="4766"/>
                    <a:pt x="0" y="1624"/>
                    <a:pt x="0" y="1333"/>
                  </a:cubicBezTo>
                  <a:cubicBezTo>
                    <a:pt x="10" y="1161"/>
                    <a:pt x="84" y="1032"/>
                    <a:pt x="224" y="949"/>
                  </a:cubicBezTo>
                  <a:lnTo>
                    <a:pt x="976" y="514"/>
                  </a:lnTo>
                  <a:cubicBezTo>
                    <a:pt x="1228" y="369"/>
                    <a:pt x="1480" y="224"/>
                    <a:pt x="1731" y="78"/>
                  </a:cubicBezTo>
                  <a:cubicBezTo>
                    <a:pt x="1886" y="0"/>
                    <a:pt x="2034" y="0"/>
                    <a:pt x="2177" y="80"/>
                  </a:cubicBezTo>
                  <a:close/>
                </a:path>
              </a:pathLst>
            </a:custGeom>
            <a:solidFill>
              <a:srgbClr val="9BD744">
                <a:alpha val="20000"/>
              </a:srgbClr>
            </a:solidFill>
            <a:ln w="12700" cap="flat">
              <a:solidFill>
                <a:srgbClr val="9BD744"/>
              </a:solidFill>
              <a:prstDash val="solid"/>
              <a:miter lim="800000"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63532" y="2089970"/>
              <a:ext cx="4408888" cy="525211"/>
            </a:xfrm>
            <a:prstGeom prst="rect">
              <a:avLst/>
            </a:prstGeom>
            <a:solidFill>
              <a:srgbClr val="01304C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613954" y="2129524"/>
              <a:ext cx="2031325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99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平方、平方根</a:t>
              </a:r>
              <a:endParaRPr lang="zh-CN" altLang="en-US" sz="23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91627" y="2841749"/>
              <a:ext cx="37845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636" indent="-285636" algn="just">
                <a:buFont typeface="Wingdings" panose="05000000000000000000" pitchFamily="2" charset="2"/>
                <a:buChar char="n"/>
              </a:pP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(</a:t>
              </a:r>
              <a:r>
                <a:rPr lang="en-US" altLang="zh-CN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±A</a:t>
              </a: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)</a:t>
              </a:r>
              <a:r>
                <a:rPr lang="en-US" altLang="zh-CN" sz="2600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2</a:t>
              </a:r>
              <a:r>
                <a:rPr lang="en-US" altLang="zh-CN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 = X </a:t>
              </a: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，</a:t>
              </a: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±A</a:t>
              </a: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的平方是</a:t>
              </a: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X</a:t>
              </a: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，而</a:t>
              </a: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X</a:t>
              </a: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的平方根是</a:t>
              </a: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±A</a:t>
              </a: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  <a:sym typeface="Arial" panose="020B0604020202020204" pitchFamily="34" charset="0"/>
                </a:rPr>
                <a:t>。</a:t>
              </a:r>
              <a:endPara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sym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8477" y="3679931"/>
              <a:ext cx="378457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 algn="just">
                <a:buFont typeface="Wingdings" panose="05000000000000000000" pitchFamily="2" charset="2"/>
                <a:buChar char="n"/>
                <a:defRPr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平方與平方根互為逆運算。</a:t>
              </a:r>
              <a:endParaRPr lang="en-US" altLang="zh-TW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數字、數值間的感受。</a:t>
              </a:r>
              <a:endParaRPr lang="en-US" altLang="zh-TW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None/>
              </a:pP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數感</a:t>
              </a:r>
              <a:r>
                <a:rPr lang="en-US" altLang="zh-TW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endPara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3101774" y="1350098"/>
              <a:ext cx="671080" cy="679115"/>
            </a:xfrm>
            <a:custGeom>
              <a:avLst/>
              <a:gdLst>
                <a:gd name="T0" fmla="*/ 475 w 785"/>
                <a:gd name="T1" fmla="*/ 566 h 785"/>
                <a:gd name="T2" fmla="*/ 450 w 785"/>
                <a:gd name="T3" fmla="*/ 626 h 785"/>
                <a:gd name="T4" fmla="*/ 399 w 785"/>
                <a:gd name="T5" fmla="*/ 718 h 785"/>
                <a:gd name="T6" fmla="*/ 356 w 785"/>
                <a:gd name="T7" fmla="*/ 685 h 785"/>
                <a:gd name="T8" fmla="*/ 338 w 785"/>
                <a:gd name="T9" fmla="*/ 688 h 785"/>
                <a:gd name="T10" fmla="*/ 328 w 785"/>
                <a:gd name="T11" fmla="*/ 695 h 785"/>
                <a:gd name="T12" fmla="*/ 319 w 785"/>
                <a:gd name="T13" fmla="*/ 722 h 785"/>
                <a:gd name="T14" fmla="*/ 219 w 785"/>
                <a:gd name="T15" fmla="*/ 751 h 785"/>
                <a:gd name="T16" fmla="*/ 183 w 785"/>
                <a:gd name="T17" fmla="*/ 685 h 785"/>
                <a:gd name="T18" fmla="*/ 175 w 785"/>
                <a:gd name="T19" fmla="*/ 686 h 785"/>
                <a:gd name="T20" fmla="*/ 168 w 785"/>
                <a:gd name="T21" fmla="*/ 689 h 785"/>
                <a:gd name="T22" fmla="*/ 138 w 785"/>
                <a:gd name="T23" fmla="*/ 718 h 785"/>
                <a:gd name="T24" fmla="*/ 87 w 785"/>
                <a:gd name="T25" fmla="*/ 626 h 785"/>
                <a:gd name="T26" fmla="*/ 74 w 785"/>
                <a:gd name="T27" fmla="*/ 567 h 785"/>
                <a:gd name="T28" fmla="*/ 0 w 785"/>
                <a:gd name="T29" fmla="*/ 532 h 785"/>
                <a:gd name="T30" fmla="*/ 71 w 785"/>
                <a:gd name="T31" fmla="*/ 466 h 785"/>
                <a:gd name="T32" fmla="*/ 100 w 785"/>
                <a:gd name="T33" fmla="*/ 428 h 785"/>
                <a:gd name="T34" fmla="*/ 98 w 785"/>
                <a:gd name="T35" fmla="*/ 419 h 785"/>
                <a:gd name="T36" fmla="*/ 94 w 785"/>
                <a:gd name="T37" fmla="*/ 412 h 785"/>
                <a:gd name="T38" fmla="*/ 68 w 785"/>
                <a:gd name="T39" fmla="*/ 337 h 785"/>
                <a:gd name="T40" fmla="*/ 164 w 785"/>
                <a:gd name="T41" fmla="*/ 340 h 785"/>
                <a:gd name="T42" fmla="*/ 216 w 785"/>
                <a:gd name="T43" fmla="*/ 326 h 785"/>
                <a:gd name="T44" fmla="*/ 218 w 785"/>
                <a:gd name="T45" fmla="*/ 320 h 785"/>
                <a:gd name="T46" fmla="*/ 253 w 785"/>
                <a:gd name="T47" fmla="*/ 247 h 785"/>
                <a:gd name="T48" fmla="*/ 319 w 785"/>
                <a:gd name="T49" fmla="*/ 318 h 785"/>
                <a:gd name="T50" fmla="*/ 392 w 785"/>
                <a:gd name="T51" fmla="*/ 322 h 785"/>
                <a:gd name="T52" fmla="*/ 463 w 785"/>
                <a:gd name="T53" fmla="*/ 393 h 785"/>
                <a:gd name="T54" fmla="*/ 453 w 785"/>
                <a:gd name="T55" fmla="*/ 460 h 785"/>
                <a:gd name="T56" fmla="*/ 504 w 785"/>
                <a:gd name="T57" fmla="*/ 466 h 785"/>
                <a:gd name="T58" fmla="*/ 733 w 785"/>
                <a:gd name="T59" fmla="*/ 285 h 785"/>
                <a:gd name="T60" fmla="*/ 686 w 785"/>
                <a:gd name="T61" fmla="*/ 308 h 785"/>
                <a:gd name="T62" fmla="*/ 661 w 785"/>
                <a:gd name="T63" fmla="*/ 374 h 785"/>
                <a:gd name="T64" fmla="*/ 616 w 785"/>
                <a:gd name="T65" fmla="*/ 334 h 785"/>
                <a:gd name="T66" fmla="*/ 599 w 785"/>
                <a:gd name="T67" fmla="*/ 324 h 785"/>
                <a:gd name="T68" fmla="*/ 593 w 785"/>
                <a:gd name="T69" fmla="*/ 324 h 785"/>
                <a:gd name="T70" fmla="*/ 573 w 785"/>
                <a:gd name="T71" fmla="*/ 342 h 785"/>
                <a:gd name="T72" fmla="*/ 497 w 785"/>
                <a:gd name="T73" fmla="*/ 334 h 785"/>
                <a:gd name="T74" fmla="*/ 492 w 785"/>
                <a:gd name="T75" fmla="*/ 279 h 785"/>
                <a:gd name="T76" fmla="*/ 486 w 785"/>
                <a:gd name="T77" fmla="*/ 278 h 785"/>
                <a:gd name="T78" fmla="*/ 480 w 785"/>
                <a:gd name="T79" fmla="*/ 278 h 785"/>
                <a:gd name="T80" fmla="*/ 452 w 785"/>
                <a:gd name="T81" fmla="*/ 289 h 785"/>
                <a:gd name="T82" fmla="*/ 443 w 785"/>
                <a:gd name="T83" fmla="*/ 214 h 785"/>
                <a:gd name="T84" fmla="*/ 450 w 785"/>
                <a:gd name="T85" fmla="*/ 170 h 785"/>
                <a:gd name="T86" fmla="*/ 419 w 785"/>
                <a:gd name="T87" fmla="*/ 105 h 785"/>
                <a:gd name="T88" fmla="*/ 492 w 785"/>
                <a:gd name="T89" fmla="*/ 100 h 785"/>
                <a:gd name="T90" fmla="*/ 507 w 785"/>
                <a:gd name="T91" fmla="*/ 77 h 785"/>
                <a:gd name="T92" fmla="*/ 506 w 785"/>
                <a:gd name="T93" fmla="*/ 71 h 785"/>
                <a:gd name="T94" fmla="*/ 530 w 785"/>
                <a:gd name="T95" fmla="*/ 5 h 785"/>
                <a:gd name="T96" fmla="*/ 586 w 785"/>
                <a:gd name="T97" fmla="*/ 53 h 785"/>
                <a:gd name="T98" fmla="*/ 614 w 785"/>
                <a:gd name="T99" fmla="*/ 45 h 785"/>
                <a:gd name="T100" fmla="*/ 623 w 785"/>
                <a:gd name="T101" fmla="*/ 24 h 785"/>
                <a:gd name="T102" fmla="*/ 691 w 785"/>
                <a:gd name="T103" fmla="*/ 52 h 785"/>
                <a:gd name="T104" fmla="*/ 715 w 785"/>
                <a:gd name="T105" fmla="*/ 99 h 785"/>
                <a:gd name="T106" fmla="*/ 768 w 785"/>
                <a:gd name="T107" fmla="*/ 157 h 785"/>
                <a:gd name="T108" fmla="*/ 732 w 785"/>
                <a:gd name="T109" fmla="*/ 179 h 785"/>
                <a:gd name="T110" fmla="*/ 761 w 785"/>
                <a:gd name="T111" fmla="*/ 217 h 785"/>
                <a:gd name="T112" fmla="*/ 545 w 785"/>
                <a:gd name="T113" fmla="*/ 168 h 785"/>
                <a:gd name="T114" fmla="*/ 269 w 785"/>
                <a:gd name="T115" fmla="*/ 44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" h="785">
                  <a:moveTo>
                    <a:pt x="538" y="500"/>
                  </a:moveTo>
                  <a:lnTo>
                    <a:pt x="538" y="532"/>
                  </a:lnTo>
                  <a:cubicBezTo>
                    <a:pt x="536" y="550"/>
                    <a:pt x="522" y="564"/>
                    <a:pt x="504" y="566"/>
                  </a:cubicBezTo>
                  <a:lnTo>
                    <a:pt x="493" y="566"/>
                  </a:lnTo>
                  <a:lnTo>
                    <a:pt x="475" y="566"/>
                  </a:lnTo>
                  <a:lnTo>
                    <a:pt x="467" y="566"/>
                  </a:lnTo>
                  <a:cubicBezTo>
                    <a:pt x="464" y="567"/>
                    <a:pt x="461" y="567"/>
                    <a:pt x="458" y="569"/>
                  </a:cubicBezTo>
                  <a:cubicBezTo>
                    <a:pt x="454" y="570"/>
                    <a:pt x="451" y="573"/>
                    <a:pt x="447" y="576"/>
                  </a:cubicBezTo>
                  <a:cubicBezTo>
                    <a:pt x="435" y="588"/>
                    <a:pt x="434" y="608"/>
                    <a:pt x="445" y="621"/>
                  </a:cubicBezTo>
                  <a:lnTo>
                    <a:pt x="450" y="626"/>
                  </a:lnTo>
                  <a:lnTo>
                    <a:pt x="463" y="639"/>
                  </a:lnTo>
                  <a:lnTo>
                    <a:pt x="471" y="646"/>
                  </a:lnTo>
                  <a:cubicBezTo>
                    <a:pt x="482" y="661"/>
                    <a:pt x="481" y="681"/>
                    <a:pt x="470" y="695"/>
                  </a:cubicBezTo>
                  <a:lnTo>
                    <a:pt x="448" y="717"/>
                  </a:lnTo>
                  <a:cubicBezTo>
                    <a:pt x="434" y="728"/>
                    <a:pt x="414" y="728"/>
                    <a:pt x="399" y="718"/>
                  </a:cubicBezTo>
                  <a:lnTo>
                    <a:pt x="392" y="710"/>
                  </a:lnTo>
                  <a:lnTo>
                    <a:pt x="379" y="697"/>
                  </a:lnTo>
                  <a:lnTo>
                    <a:pt x="374" y="692"/>
                  </a:lnTo>
                  <a:cubicBezTo>
                    <a:pt x="372" y="691"/>
                    <a:pt x="371" y="690"/>
                    <a:pt x="370" y="689"/>
                  </a:cubicBezTo>
                  <a:cubicBezTo>
                    <a:pt x="366" y="687"/>
                    <a:pt x="361" y="685"/>
                    <a:pt x="356" y="685"/>
                  </a:cubicBezTo>
                  <a:cubicBezTo>
                    <a:pt x="355" y="685"/>
                    <a:pt x="355" y="685"/>
                    <a:pt x="355" y="685"/>
                  </a:cubicBezTo>
                  <a:cubicBezTo>
                    <a:pt x="354" y="685"/>
                    <a:pt x="353" y="684"/>
                    <a:pt x="353" y="684"/>
                  </a:cubicBezTo>
                  <a:cubicBezTo>
                    <a:pt x="349" y="684"/>
                    <a:pt x="346" y="685"/>
                    <a:pt x="343" y="686"/>
                  </a:cubicBezTo>
                  <a:lnTo>
                    <a:pt x="343" y="686"/>
                  </a:lnTo>
                  <a:cubicBezTo>
                    <a:pt x="341" y="686"/>
                    <a:pt x="340" y="687"/>
                    <a:pt x="338" y="688"/>
                  </a:cubicBezTo>
                  <a:cubicBezTo>
                    <a:pt x="338" y="688"/>
                    <a:pt x="338" y="688"/>
                    <a:pt x="338" y="688"/>
                  </a:cubicBezTo>
                  <a:cubicBezTo>
                    <a:pt x="338" y="688"/>
                    <a:pt x="337" y="688"/>
                    <a:pt x="337" y="688"/>
                  </a:cubicBezTo>
                  <a:cubicBezTo>
                    <a:pt x="336" y="689"/>
                    <a:pt x="336" y="689"/>
                    <a:pt x="335" y="690"/>
                  </a:cubicBezTo>
                  <a:cubicBezTo>
                    <a:pt x="335" y="690"/>
                    <a:pt x="335" y="690"/>
                    <a:pt x="335" y="690"/>
                  </a:cubicBezTo>
                  <a:cubicBezTo>
                    <a:pt x="332" y="691"/>
                    <a:pt x="330" y="693"/>
                    <a:pt x="328" y="695"/>
                  </a:cubicBezTo>
                  <a:cubicBezTo>
                    <a:pt x="328" y="695"/>
                    <a:pt x="327" y="696"/>
                    <a:pt x="327" y="697"/>
                  </a:cubicBezTo>
                  <a:cubicBezTo>
                    <a:pt x="327" y="697"/>
                    <a:pt x="326" y="697"/>
                    <a:pt x="326" y="697"/>
                  </a:cubicBezTo>
                  <a:cubicBezTo>
                    <a:pt x="322" y="702"/>
                    <a:pt x="320" y="708"/>
                    <a:pt x="319" y="714"/>
                  </a:cubicBezTo>
                  <a:lnTo>
                    <a:pt x="319" y="714"/>
                  </a:lnTo>
                  <a:lnTo>
                    <a:pt x="319" y="722"/>
                  </a:lnTo>
                  <a:lnTo>
                    <a:pt x="319" y="740"/>
                  </a:lnTo>
                  <a:lnTo>
                    <a:pt x="319" y="751"/>
                  </a:lnTo>
                  <a:cubicBezTo>
                    <a:pt x="317" y="769"/>
                    <a:pt x="303" y="783"/>
                    <a:pt x="285" y="785"/>
                  </a:cubicBezTo>
                  <a:lnTo>
                    <a:pt x="253" y="785"/>
                  </a:lnTo>
                  <a:cubicBezTo>
                    <a:pt x="235" y="783"/>
                    <a:pt x="221" y="769"/>
                    <a:pt x="219" y="751"/>
                  </a:cubicBezTo>
                  <a:lnTo>
                    <a:pt x="219" y="740"/>
                  </a:lnTo>
                  <a:lnTo>
                    <a:pt x="219" y="722"/>
                  </a:lnTo>
                  <a:lnTo>
                    <a:pt x="219" y="714"/>
                  </a:lnTo>
                  <a:cubicBezTo>
                    <a:pt x="218" y="707"/>
                    <a:pt x="214" y="700"/>
                    <a:pt x="209" y="694"/>
                  </a:cubicBezTo>
                  <a:cubicBezTo>
                    <a:pt x="202" y="687"/>
                    <a:pt x="193" y="684"/>
                    <a:pt x="183" y="685"/>
                  </a:cubicBezTo>
                  <a:cubicBezTo>
                    <a:pt x="182" y="685"/>
                    <a:pt x="182" y="685"/>
                    <a:pt x="181" y="685"/>
                  </a:cubicBezTo>
                  <a:cubicBezTo>
                    <a:pt x="181" y="685"/>
                    <a:pt x="181" y="685"/>
                    <a:pt x="180" y="685"/>
                  </a:cubicBezTo>
                  <a:cubicBezTo>
                    <a:pt x="180" y="685"/>
                    <a:pt x="179" y="685"/>
                    <a:pt x="178" y="685"/>
                  </a:cubicBezTo>
                  <a:cubicBezTo>
                    <a:pt x="178" y="685"/>
                    <a:pt x="178" y="685"/>
                    <a:pt x="178" y="685"/>
                  </a:cubicBezTo>
                  <a:cubicBezTo>
                    <a:pt x="177" y="686"/>
                    <a:pt x="176" y="686"/>
                    <a:pt x="175" y="686"/>
                  </a:cubicBezTo>
                  <a:cubicBezTo>
                    <a:pt x="175" y="686"/>
                    <a:pt x="175" y="686"/>
                    <a:pt x="175" y="686"/>
                  </a:cubicBezTo>
                  <a:cubicBezTo>
                    <a:pt x="174" y="686"/>
                    <a:pt x="173" y="687"/>
                    <a:pt x="172" y="687"/>
                  </a:cubicBezTo>
                  <a:cubicBezTo>
                    <a:pt x="172" y="687"/>
                    <a:pt x="172" y="687"/>
                    <a:pt x="171" y="688"/>
                  </a:cubicBezTo>
                  <a:cubicBezTo>
                    <a:pt x="171" y="688"/>
                    <a:pt x="170" y="688"/>
                    <a:pt x="169" y="688"/>
                  </a:cubicBezTo>
                  <a:cubicBezTo>
                    <a:pt x="169" y="689"/>
                    <a:pt x="168" y="689"/>
                    <a:pt x="168" y="689"/>
                  </a:cubicBezTo>
                  <a:cubicBezTo>
                    <a:pt x="167" y="690"/>
                    <a:pt x="167" y="690"/>
                    <a:pt x="167" y="690"/>
                  </a:cubicBezTo>
                  <a:cubicBezTo>
                    <a:pt x="166" y="690"/>
                    <a:pt x="165" y="691"/>
                    <a:pt x="165" y="691"/>
                  </a:cubicBezTo>
                  <a:cubicBezTo>
                    <a:pt x="165" y="692"/>
                    <a:pt x="164" y="692"/>
                    <a:pt x="164" y="692"/>
                  </a:cubicBezTo>
                  <a:lnTo>
                    <a:pt x="146" y="710"/>
                  </a:lnTo>
                  <a:lnTo>
                    <a:pt x="138" y="718"/>
                  </a:lnTo>
                  <a:cubicBezTo>
                    <a:pt x="124" y="728"/>
                    <a:pt x="104" y="728"/>
                    <a:pt x="90" y="717"/>
                  </a:cubicBezTo>
                  <a:lnTo>
                    <a:pt x="68" y="695"/>
                  </a:lnTo>
                  <a:cubicBezTo>
                    <a:pt x="56" y="681"/>
                    <a:pt x="56" y="661"/>
                    <a:pt x="67" y="646"/>
                  </a:cubicBezTo>
                  <a:lnTo>
                    <a:pt x="75" y="639"/>
                  </a:lnTo>
                  <a:lnTo>
                    <a:pt x="87" y="626"/>
                  </a:lnTo>
                  <a:lnTo>
                    <a:pt x="87" y="626"/>
                  </a:lnTo>
                  <a:lnTo>
                    <a:pt x="93" y="620"/>
                  </a:lnTo>
                  <a:cubicBezTo>
                    <a:pt x="98" y="615"/>
                    <a:pt x="100" y="608"/>
                    <a:pt x="100" y="600"/>
                  </a:cubicBezTo>
                  <a:cubicBezTo>
                    <a:pt x="100" y="585"/>
                    <a:pt x="90" y="572"/>
                    <a:pt x="76" y="568"/>
                  </a:cubicBezTo>
                  <a:cubicBezTo>
                    <a:pt x="76" y="567"/>
                    <a:pt x="75" y="567"/>
                    <a:pt x="74" y="567"/>
                  </a:cubicBezTo>
                  <a:cubicBezTo>
                    <a:pt x="74" y="567"/>
                    <a:pt x="74" y="567"/>
                    <a:pt x="73" y="567"/>
                  </a:cubicBezTo>
                  <a:cubicBezTo>
                    <a:pt x="72" y="567"/>
                    <a:pt x="71" y="566"/>
                    <a:pt x="70" y="566"/>
                  </a:cubicBezTo>
                  <a:lnTo>
                    <a:pt x="45" y="566"/>
                  </a:lnTo>
                  <a:lnTo>
                    <a:pt x="34" y="566"/>
                  </a:lnTo>
                  <a:cubicBezTo>
                    <a:pt x="16" y="564"/>
                    <a:pt x="2" y="550"/>
                    <a:pt x="0" y="532"/>
                  </a:cubicBezTo>
                  <a:lnTo>
                    <a:pt x="0" y="500"/>
                  </a:lnTo>
                  <a:cubicBezTo>
                    <a:pt x="2" y="482"/>
                    <a:pt x="16" y="468"/>
                    <a:pt x="34" y="466"/>
                  </a:cubicBezTo>
                  <a:lnTo>
                    <a:pt x="45" y="466"/>
                  </a:lnTo>
                  <a:lnTo>
                    <a:pt x="63" y="466"/>
                  </a:lnTo>
                  <a:lnTo>
                    <a:pt x="71" y="466"/>
                  </a:lnTo>
                  <a:cubicBezTo>
                    <a:pt x="78" y="465"/>
                    <a:pt x="85" y="461"/>
                    <a:pt x="90" y="456"/>
                  </a:cubicBezTo>
                  <a:lnTo>
                    <a:pt x="90" y="456"/>
                  </a:lnTo>
                  <a:lnTo>
                    <a:pt x="90" y="456"/>
                  </a:lnTo>
                  <a:cubicBezTo>
                    <a:pt x="98" y="448"/>
                    <a:pt x="101" y="438"/>
                    <a:pt x="100" y="428"/>
                  </a:cubicBezTo>
                  <a:cubicBezTo>
                    <a:pt x="100" y="428"/>
                    <a:pt x="100" y="428"/>
                    <a:pt x="100" y="428"/>
                  </a:cubicBezTo>
                  <a:cubicBezTo>
                    <a:pt x="100" y="427"/>
                    <a:pt x="100" y="426"/>
                    <a:pt x="99" y="425"/>
                  </a:cubicBezTo>
                  <a:cubicBezTo>
                    <a:pt x="99" y="425"/>
                    <a:pt x="99" y="425"/>
                    <a:pt x="99" y="425"/>
                  </a:cubicBezTo>
                  <a:cubicBezTo>
                    <a:pt x="99" y="424"/>
                    <a:pt x="99" y="423"/>
                    <a:pt x="99" y="422"/>
                  </a:cubicBezTo>
                  <a:cubicBezTo>
                    <a:pt x="99" y="422"/>
                    <a:pt x="98" y="421"/>
                    <a:pt x="98" y="421"/>
                  </a:cubicBezTo>
                  <a:cubicBezTo>
                    <a:pt x="98" y="420"/>
                    <a:pt x="98" y="420"/>
                    <a:pt x="98" y="419"/>
                  </a:cubicBezTo>
                  <a:cubicBezTo>
                    <a:pt x="97" y="419"/>
                    <a:pt x="97" y="419"/>
                    <a:pt x="97" y="418"/>
                  </a:cubicBezTo>
                  <a:cubicBezTo>
                    <a:pt x="97" y="418"/>
                    <a:pt x="97" y="417"/>
                    <a:pt x="96" y="416"/>
                  </a:cubicBezTo>
                  <a:cubicBezTo>
                    <a:pt x="96" y="416"/>
                    <a:pt x="96" y="416"/>
                    <a:pt x="96" y="415"/>
                  </a:cubicBezTo>
                  <a:cubicBezTo>
                    <a:pt x="95" y="415"/>
                    <a:pt x="95" y="414"/>
                    <a:pt x="95" y="414"/>
                  </a:cubicBezTo>
                  <a:cubicBezTo>
                    <a:pt x="94" y="413"/>
                    <a:pt x="94" y="413"/>
                    <a:pt x="94" y="412"/>
                  </a:cubicBezTo>
                  <a:cubicBezTo>
                    <a:pt x="93" y="412"/>
                    <a:pt x="93" y="412"/>
                    <a:pt x="93" y="411"/>
                  </a:cubicBezTo>
                  <a:lnTo>
                    <a:pt x="93" y="411"/>
                  </a:lnTo>
                  <a:lnTo>
                    <a:pt x="75" y="393"/>
                  </a:lnTo>
                  <a:lnTo>
                    <a:pt x="67" y="385"/>
                  </a:lnTo>
                  <a:cubicBezTo>
                    <a:pt x="56" y="371"/>
                    <a:pt x="56" y="351"/>
                    <a:pt x="68" y="337"/>
                  </a:cubicBezTo>
                  <a:lnTo>
                    <a:pt x="90" y="315"/>
                  </a:lnTo>
                  <a:cubicBezTo>
                    <a:pt x="104" y="303"/>
                    <a:pt x="124" y="303"/>
                    <a:pt x="138" y="314"/>
                  </a:cubicBezTo>
                  <a:lnTo>
                    <a:pt x="146" y="322"/>
                  </a:lnTo>
                  <a:lnTo>
                    <a:pt x="159" y="334"/>
                  </a:lnTo>
                  <a:lnTo>
                    <a:pt x="164" y="340"/>
                  </a:lnTo>
                  <a:cubicBezTo>
                    <a:pt x="170" y="345"/>
                    <a:pt x="177" y="347"/>
                    <a:pt x="185" y="347"/>
                  </a:cubicBezTo>
                  <a:cubicBezTo>
                    <a:pt x="193" y="347"/>
                    <a:pt x="201" y="344"/>
                    <a:pt x="207" y="339"/>
                  </a:cubicBezTo>
                  <a:cubicBezTo>
                    <a:pt x="210" y="336"/>
                    <a:pt x="213" y="333"/>
                    <a:pt x="215" y="329"/>
                  </a:cubicBezTo>
                  <a:cubicBezTo>
                    <a:pt x="215" y="329"/>
                    <a:pt x="215" y="329"/>
                    <a:pt x="215" y="329"/>
                  </a:cubicBezTo>
                  <a:cubicBezTo>
                    <a:pt x="215" y="328"/>
                    <a:pt x="216" y="327"/>
                    <a:pt x="216" y="326"/>
                  </a:cubicBezTo>
                  <a:cubicBezTo>
                    <a:pt x="216" y="326"/>
                    <a:pt x="216" y="326"/>
                    <a:pt x="216" y="326"/>
                  </a:cubicBezTo>
                  <a:cubicBezTo>
                    <a:pt x="217" y="325"/>
                    <a:pt x="217" y="324"/>
                    <a:pt x="217" y="323"/>
                  </a:cubicBezTo>
                  <a:cubicBezTo>
                    <a:pt x="217" y="323"/>
                    <a:pt x="217" y="323"/>
                    <a:pt x="217" y="323"/>
                  </a:cubicBezTo>
                  <a:cubicBezTo>
                    <a:pt x="218" y="322"/>
                    <a:pt x="218" y="321"/>
                    <a:pt x="218" y="320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8" y="319"/>
                    <a:pt x="218" y="318"/>
                    <a:pt x="219" y="317"/>
                  </a:cubicBezTo>
                  <a:lnTo>
                    <a:pt x="219" y="310"/>
                  </a:lnTo>
                  <a:lnTo>
                    <a:pt x="219" y="292"/>
                  </a:lnTo>
                  <a:lnTo>
                    <a:pt x="219" y="281"/>
                  </a:lnTo>
                  <a:cubicBezTo>
                    <a:pt x="221" y="263"/>
                    <a:pt x="235" y="249"/>
                    <a:pt x="253" y="247"/>
                  </a:cubicBezTo>
                  <a:lnTo>
                    <a:pt x="285" y="247"/>
                  </a:lnTo>
                  <a:cubicBezTo>
                    <a:pt x="303" y="249"/>
                    <a:pt x="317" y="263"/>
                    <a:pt x="319" y="281"/>
                  </a:cubicBezTo>
                  <a:lnTo>
                    <a:pt x="319" y="292"/>
                  </a:lnTo>
                  <a:lnTo>
                    <a:pt x="319" y="310"/>
                  </a:lnTo>
                  <a:lnTo>
                    <a:pt x="319" y="318"/>
                  </a:lnTo>
                  <a:cubicBezTo>
                    <a:pt x="320" y="325"/>
                    <a:pt x="323" y="332"/>
                    <a:pt x="329" y="337"/>
                  </a:cubicBezTo>
                  <a:cubicBezTo>
                    <a:pt x="332" y="341"/>
                    <a:pt x="336" y="343"/>
                    <a:pt x="339" y="344"/>
                  </a:cubicBezTo>
                  <a:cubicBezTo>
                    <a:pt x="350" y="349"/>
                    <a:pt x="364" y="348"/>
                    <a:pt x="374" y="340"/>
                  </a:cubicBezTo>
                  <a:lnTo>
                    <a:pt x="374" y="340"/>
                  </a:lnTo>
                  <a:lnTo>
                    <a:pt x="392" y="322"/>
                  </a:lnTo>
                  <a:lnTo>
                    <a:pt x="399" y="314"/>
                  </a:lnTo>
                  <a:cubicBezTo>
                    <a:pt x="414" y="303"/>
                    <a:pt x="434" y="303"/>
                    <a:pt x="448" y="315"/>
                  </a:cubicBezTo>
                  <a:lnTo>
                    <a:pt x="470" y="337"/>
                  </a:lnTo>
                  <a:cubicBezTo>
                    <a:pt x="481" y="351"/>
                    <a:pt x="482" y="371"/>
                    <a:pt x="471" y="385"/>
                  </a:cubicBezTo>
                  <a:lnTo>
                    <a:pt x="463" y="393"/>
                  </a:lnTo>
                  <a:lnTo>
                    <a:pt x="450" y="406"/>
                  </a:lnTo>
                  <a:lnTo>
                    <a:pt x="445" y="411"/>
                  </a:lnTo>
                  <a:cubicBezTo>
                    <a:pt x="442" y="414"/>
                    <a:pt x="440" y="418"/>
                    <a:pt x="439" y="422"/>
                  </a:cubicBezTo>
                  <a:cubicBezTo>
                    <a:pt x="438" y="425"/>
                    <a:pt x="438" y="428"/>
                    <a:pt x="438" y="432"/>
                  </a:cubicBezTo>
                  <a:cubicBezTo>
                    <a:pt x="438" y="444"/>
                    <a:pt x="444" y="454"/>
                    <a:pt x="453" y="460"/>
                  </a:cubicBezTo>
                  <a:cubicBezTo>
                    <a:pt x="453" y="460"/>
                    <a:pt x="453" y="460"/>
                    <a:pt x="453" y="460"/>
                  </a:cubicBezTo>
                  <a:cubicBezTo>
                    <a:pt x="457" y="463"/>
                    <a:pt x="462" y="465"/>
                    <a:pt x="468" y="466"/>
                  </a:cubicBezTo>
                  <a:lnTo>
                    <a:pt x="468" y="466"/>
                  </a:lnTo>
                  <a:lnTo>
                    <a:pt x="493" y="466"/>
                  </a:lnTo>
                  <a:lnTo>
                    <a:pt x="504" y="466"/>
                  </a:lnTo>
                  <a:cubicBezTo>
                    <a:pt x="522" y="468"/>
                    <a:pt x="536" y="482"/>
                    <a:pt x="538" y="500"/>
                  </a:cubicBezTo>
                  <a:close/>
                  <a:moveTo>
                    <a:pt x="781" y="252"/>
                  </a:moveTo>
                  <a:lnTo>
                    <a:pt x="772" y="274"/>
                  </a:lnTo>
                  <a:cubicBezTo>
                    <a:pt x="766" y="285"/>
                    <a:pt x="753" y="291"/>
                    <a:pt x="740" y="287"/>
                  </a:cubicBezTo>
                  <a:lnTo>
                    <a:pt x="733" y="285"/>
                  </a:lnTo>
                  <a:lnTo>
                    <a:pt x="721" y="280"/>
                  </a:lnTo>
                  <a:lnTo>
                    <a:pt x="715" y="277"/>
                  </a:lnTo>
                  <a:cubicBezTo>
                    <a:pt x="713" y="277"/>
                    <a:pt x="711" y="277"/>
                    <a:pt x="709" y="277"/>
                  </a:cubicBezTo>
                  <a:cubicBezTo>
                    <a:pt x="706" y="277"/>
                    <a:pt x="703" y="277"/>
                    <a:pt x="699" y="279"/>
                  </a:cubicBezTo>
                  <a:cubicBezTo>
                    <a:pt x="688" y="283"/>
                    <a:pt x="682" y="296"/>
                    <a:pt x="686" y="308"/>
                  </a:cubicBezTo>
                  <a:lnTo>
                    <a:pt x="688" y="313"/>
                  </a:lnTo>
                  <a:lnTo>
                    <a:pt x="693" y="325"/>
                  </a:lnTo>
                  <a:lnTo>
                    <a:pt x="696" y="332"/>
                  </a:lnTo>
                  <a:cubicBezTo>
                    <a:pt x="699" y="345"/>
                    <a:pt x="694" y="358"/>
                    <a:pt x="682" y="365"/>
                  </a:cubicBezTo>
                  <a:lnTo>
                    <a:pt x="661" y="374"/>
                  </a:lnTo>
                  <a:cubicBezTo>
                    <a:pt x="649" y="377"/>
                    <a:pt x="635" y="372"/>
                    <a:pt x="628" y="361"/>
                  </a:cubicBezTo>
                  <a:lnTo>
                    <a:pt x="625" y="354"/>
                  </a:lnTo>
                  <a:lnTo>
                    <a:pt x="620" y="342"/>
                  </a:lnTo>
                  <a:lnTo>
                    <a:pt x="618" y="336"/>
                  </a:lnTo>
                  <a:cubicBezTo>
                    <a:pt x="618" y="335"/>
                    <a:pt x="617" y="335"/>
                    <a:pt x="616" y="334"/>
                  </a:cubicBezTo>
                  <a:cubicBezTo>
                    <a:pt x="614" y="331"/>
                    <a:pt x="611" y="328"/>
                    <a:pt x="608" y="327"/>
                  </a:cubicBezTo>
                  <a:cubicBezTo>
                    <a:pt x="608" y="326"/>
                    <a:pt x="608" y="326"/>
                    <a:pt x="607" y="326"/>
                  </a:cubicBezTo>
                  <a:cubicBezTo>
                    <a:pt x="607" y="326"/>
                    <a:pt x="606" y="326"/>
                    <a:pt x="606" y="326"/>
                  </a:cubicBezTo>
                  <a:lnTo>
                    <a:pt x="606" y="326"/>
                  </a:lnTo>
                  <a:cubicBezTo>
                    <a:pt x="604" y="325"/>
                    <a:pt x="602" y="324"/>
                    <a:pt x="599" y="324"/>
                  </a:cubicBezTo>
                  <a:cubicBezTo>
                    <a:pt x="598" y="324"/>
                    <a:pt x="597" y="324"/>
                    <a:pt x="595" y="324"/>
                  </a:cubicBezTo>
                  <a:cubicBezTo>
                    <a:pt x="595" y="324"/>
                    <a:pt x="595" y="324"/>
                    <a:pt x="595" y="324"/>
                  </a:cubicBezTo>
                  <a:cubicBezTo>
                    <a:pt x="595" y="324"/>
                    <a:pt x="594" y="324"/>
                    <a:pt x="594" y="324"/>
                  </a:cubicBezTo>
                  <a:cubicBezTo>
                    <a:pt x="594" y="324"/>
                    <a:pt x="593" y="324"/>
                    <a:pt x="593" y="324"/>
                  </a:cubicBezTo>
                  <a:lnTo>
                    <a:pt x="593" y="324"/>
                  </a:lnTo>
                  <a:cubicBezTo>
                    <a:pt x="590" y="325"/>
                    <a:pt x="588" y="325"/>
                    <a:pt x="586" y="326"/>
                  </a:cubicBezTo>
                  <a:cubicBezTo>
                    <a:pt x="586" y="326"/>
                    <a:pt x="586" y="327"/>
                    <a:pt x="585" y="327"/>
                  </a:cubicBezTo>
                  <a:cubicBezTo>
                    <a:pt x="585" y="327"/>
                    <a:pt x="585" y="327"/>
                    <a:pt x="584" y="327"/>
                  </a:cubicBezTo>
                  <a:cubicBezTo>
                    <a:pt x="581" y="329"/>
                    <a:pt x="577" y="333"/>
                    <a:pt x="575" y="337"/>
                  </a:cubicBezTo>
                  <a:lnTo>
                    <a:pt x="573" y="342"/>
                  </a:lnTo>
                  <a:lnTo>
                    <a:pt x="568" y="354"/>
                  </a:lnTo>
                  <a:lnTo>
                    <a:pt x="565" y="361"/>
                  </a:lnTo>
                  <a:cubicBezTo>
                    <a:pt x="559" y="373"/>
                    <a:pt x="545" y="378"/>
                    <a:pt x="533" y="375"/>
                  </a:cubicBezTo>
                  <a:lnTo>
                    <a:pt x="511" y="366"/>
                  </a:lnTo>
                  <a:cubicBezTo>
                    <a:pt x="500" y="360"/>
                    <a:pt x="494" y="346"/>
                    <a:pt x="497" y="334"/>
                  </a:cubicBezTo>
                  <a:lnTo>
                    <a:pt x="500" y="326"/>
                  </a:lnTo>
                  <a:lnTo>
                    <a:pt x="505" y="314"/>
                  </a:lnTo>
                  <a:lnTo>
                    <a:pt x="507" y="309"/>
                  </a:lnTo>
                  <a:cubicBezTo>
                    <a:pt x="509" y="304"/>
                    <a:pt x="509" y="298"/>
                    <a:pt x="506" y="293"/>
                  </a:cubicBezTo>
                  <a:cubicBezTo>
                    <a:pt x="503" y="286"/>
                    <a:pt x="498" y="281"/>
                    <a:pt x="492" y="279"/>
                  </a:cubicBezTo>
                  <a:cubicBezTo>
                    <a:pt x="491" y="279"/>
                    <a:pt x="491" y="279"/>
                    <a:pt x="490" y="279"/>
                  </a:cubicBezTo>
                  <a:cubicBezTo>
                    <a:pt x="490" y="279"/>
                    <a:pt x="490" y="279"/>
                    <a:pt x="490" y="279"/>
                  </a:cubicBezTo>
                  <a:cubicBezTo>
                    <a:pt x="489" y="279"/>
                    <a:pt x="489" y="278"/>
                    <a:pt x="488" y="278"/>
                  </a:cubicBezTo>
                  <a:lnTo>
                    <a:pt x="488" y="278"/>
                  </a:lnTo>
                  <a:cubicBezTo>
                    <a:pt x="487" y="278"/>
                    <a:pt x="486" y="278"/>
                    <a:pt x="486" y="278"/>
                  </a:cubicBezTo>
                  <a:lnTo>
                    <a:pt x="486" y="278"/>
                  </a:lnTo>
                  <a:cubicBezTo>
                    <a:pt x="485" y="278"/>
                    <a:pt x="484" y="278"/>
                    <a:pt x="484" y="278"/>
                  </a:cubicBezTo>
                  <a:cubicBezTo>
                    <a:pt x="483" y="278"/>
                    <a:pt x="483" y="278"/>
                    <a:pt x="483" y="278"/>
                  </a:cubicBezTo>
                  <a:cubicBezTo>
                    <a:pt x="482" y="278"/>
                    <a:pt x="482" y="278"/>
                    <a:pt x="481" y="278"/>
                  </a:cubicBezTo>
                  <a:cubicBezTo>
                    <a:pt x="481" y="278"/>
                    <a:pt x="480" y="278"/>
                    <a:pt x="480" y="278"/>
                  </a:cubicBezTo>
                  <a:cubicBezTo>
                    <a:pt x="480" y="278"/>
                    <a:pt x="479" y="278"/>
                    <a:pt x="479" y="278"/>
                  </a:cubicBezTo>
                  <a:cubicBezTo>
                    <a:pt x="479" y="279"/>
                    <a:pt x="478" y="279"/>
                    <a:pt x="477" y="279"/>
                  </a:cubicBezTo>
                  <a:cubicBezTo>
                    <a:pt x="477" y="279"/>
                    <a:pt x="477" y="279"/>
                    <a:pt x="477" y="279"/>
                  </a:cubicBezTo>
                  <a:lnTo>
                    <a:pt x="460" y="286"/>
                  </a:lnTo>
                  <a:lnTo>
                    <a:pt x="452" y="289"/>
                  </a:lnTo>
                  <a:cubicBezTo>
                    <a:pt x="440" y="293"/>
                    <a:pt x="426" y="287"/>
                    <a:pt x="420" y="276"/>
                  </a:cubicBezTo>
                  <a:lnTo>
                    <a:pt x="411" y="254"/>
                  </a:lnTo>
                  <a:cubicBezTo>
                    <a:pt x="407" y="242"/>
                    <a:pt x="413" y="228"/>
                    <a:pt x="424" y="222"/>
                  </a:cubicBezTo>
                  <a:lnTo>
                    <a:pt x="431" y="219"/>
                  </a:lnTo>
                  <a:lnTo>
                    <a:pt x="443" y="214"/>
                  </a:lnTo>
                  <a:lnTo>
                    <a:pt x="449" y="211"/>
                  </a:lnTo>
                  <a:cubicBezTo>
                    <a:pt x="453" y="209"/>
                    <a:pt x="457" y="205"/>
                    <a:pt x="459" y="199"/>
                  </a:cubicBezTo>
                  <a:cubicBezTo>
                    <a:pt x="463" y="189"/>
                    <a:pt x="460" y="178"/>
                    <a:pt x="452" y="171"/>
                  </a:cubicBezTo>
                  <a:cubicBezTo>
                    <a:pt x="451" y="171"/>
                    <a:pt x="451" y="171"/>
                    <a:pt x="451" y="170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49" y="169"/>
                    <a:pt x="449" y="169"/>
                    <a:pt x="448" y="168"/>
                  </a:cubicBezTo>
                  <a:lnTo>
                    <a:pt x="431" y="162"/>
                  </a:lnTo>
                  <a:lnTo>
                    <a:pt x="424" y="159"/>
                  </a:lnTo>
                  <a:cubicBezTo>
                    <a:pt x="412" y="152"/>
                    <a:pt x="407" y="139"/>
                    <a:pt x="410" y="126"/>
                  </a:cubicBezTo>
                  <a:lnTo>
                    <a:pt x="419" y="105"/>
                  </a:lnTo>
                  <a:cubicBezTo>
                    <a:pt x="425" y="93"/>
                    <a:pt x="439" y="87"/>
                    <a:pt x="451" y="91"/>
                  </a:cubicBezTo>
                  <a:lnTo>
                    <a:pt x="459" y="94"/>
                  </a:lnTo>
                  <a:lnTo>
                    <a:pt x="471" y="99"/>
                  </a:lnTo>
                  <a:lnTo>
                    <a:pt x="476" y="101"/>
                  </a:lnTo>
                  <a:cubicBezTo>
                    <a:pt x="481" y="102"/>
                    <a:pt x="487" y="102"/>
                    <a:pt x="492" y="100"/>
                  </a:cubicBezTo>
                  <a:cubicBezTo>
                    <a:pt x="499" y="97"/>
                    <a:pt x="504" y="90"/>
                    <a:pt x="506" y="83"/>
                  </a:cubicBezTo>
                  <a:cubicBezTo>
                    <a:pt x="506" y="83"/>
                    <a:pt x="506" y="82"/>
                    <a:pt x="507" y="81"/>
                  </a:cubicBezTo>
                  <a:cubicBezTo>
                    <a:pt x="507" y="80"/>
                    <a:pt x="507" y="80"/>
                    <a:pt x="507" y="79"/>
                  </a:cubicBezTo>
                  <a:cubicBezTo>
                    <a:pt x="507" y="79"/>
                    <a:pt x="507" y="79"/>
                    <a:pt x="507" y="78"/>
                  </a:cubicBezTo>
                  <a:cubicBezTo>
                    <a:pt x="507" y="78"/>
                    <a:pt x="507" y="77"/>
                    <a:pt x="507" y="77"/>
                  </a:cubicBezTo>
                  <a:cubicBezTo>
                    <a:pt x="507" y="77"/>
                    <a:pt x="507" y="76"/>
                    <a:pt x="507" y="76"/>
                  </a:cubicBezTo>
                  <a:cubicBezTo>
                    <a:pt x="507" y="76"/>
                    <a:pt x="507" y="75"/>
                    <a:pt x="507" y="75"/>
                  </a:cubicBezTo>
                  <a:cubicBezTo>
                    <a:pt x="507" y="74"/>
                    <a:pt x="507" y="74"/>
                    <a:pt x="507" y="74"/>
                  </a:cubicBezTo>
                  <a:cubicBezTo>
                    <a:pt x="507" y="73"/>
                    <a:pt x="507" y="73"/>
                    <a:pt x="506" y="72"/>
                  </a:cubicBezTo>
                  <a:cubicBezTo>
                    <a:pt x="506" y="72"/>
                    <a:pt x="506" y="72"/>
                    <a:pt x="506" y="71"/>
                  </a:cubicBezTo>
                  <a:cubicBezTo>
                    <a:pt x="506" y="71"/>
                    <a:pt x="506" y="71"/>
                    <a:pt x="506" y="70"/>
                  </a:cubicBezTo>
                  <a:lnTo>
                    <a:pt x="499" y="53"/>
                  </a:lnTo>
                  <a:lnTo>
                    <a:pt x="496" y="46"/>
                  </a:lnTo>
                  <a:cubicBezTo>
                    <a:pt x="492" y="33"/>
                    <a:pt x="498" y="20"/>
                    <a:pt x="509" y="13"/>
                  </a:cubicBezTo>
                  <a:lnTo>
                    <a:pt x="530" y="5"/>
                  </a:lnTo>
                  <a:cubicBezTo>
                    <a:pt x="543" y="1"/>
                    <a:pt x="557" y="6"/>
                    <a:pt x="563" y="17"/>
                  </a:cubicBezTo>
                  <a:lnTo>
                    <a:pt x="566" y="25"/>
                  </a:lnTo>
                  <a:lnTo>
                    <a:pt x="571" y="37"/>
                  </a:lnTo>
                  <a:lnTo>
                    <a:pt x="574" y="42"/>
                  </a:lnTo>
                  <a:cubicBezTo>
                    <a:pt x="576" y="47"/>
                    <a:pt x="580" y="50"/>
                    <a:pt x="586" y="53"/>
                  </a:cubicBezTo>
                  <a:cubicBezTo>
                    <a:pt x="591" y="55"/>
                    <a:pt x="597" y="55"/>
                    <a:pt x="602" y="53"/>
                  </a:cubicBezTo>
                  <a:cubicBezTo>
                    <a:pt x="606" y="52"/>
                    <a:pt x="608" y="51"/>
                    <a:pt x="611" y="48"/>
                  </a:cubicBezTo>
                  <a:cubicBezTo>
                    <a:pt x="611" y="48"/>
                    <a:pt x="612" y="47"/>
                    <a:pt x="612" y="47"/>
                  </a:cubicBezTo>
                  <a:cubicBezTo>
                    <a:pt x="613" y="46"/>
                    <a:pt x="613" y="46"/>
                    <a:pt x="614" y="45"/>
                  </a:cubicBezTo>
                  <a:cubicBezTo>
                    <a:pt x="614" y="45"/>
                    <a:pt x="614" y="45"/>
                    <a:pt x="614" y="45"/>
                  </a:cubicBezTo>
                  <a:cubicBezTo>
                    <a:pt x="614" y="45"/>
                    <a:pt x="615" y="44"/>
                    <a:pt x="615" y="43"/>
                  </a:cubicBezTo>
                  <a:cubicBezTo>
                    <a:pt x="615" y="43"/>
                    <a:pt x="615" y="43"/>
                    <a:pt x="615" y="43"/>
                  </a:cubicBezTo>
                  <a:cubicBezTo>
                    <a:pt x="616" y="43"/>
                    <a:pt x="616" y="42"/>
                    <a:pt x="616" y="42"/>
                  </a:cubicBezTo>
                  <a:lnTo>
                    <a:pt x="618" y="37"/>
                  </a:lnTo>
                  <a:lnTo>
                    <a:pt x="623" y="24"/>
                  </a:lnTo>
                  <a:lnTo>
                    <a:pt x="626" y="17"/>
                  </a:lnTo>
                  <a:cubicBezTo>
                    <a:pt x="633" y="6"/>
                    <a:pt x="646" y="0"/>
                    <a:pt x="659" y="4"/>
                  </a:cubicBezTo>
                  <a:lnTo>
                    <a:pt x="680" y="12"/>
                  </a:lnTo>
                  <a:cubicBezTo>
                    <a:pt x="692" y="19"/>
                    <a:pt x="698" y="32"/>
                    <a:pt x="694" y="45"/>
                  </a:cubicBezTo>
                  <a:lnTo>
                    <a:pt x="691" y="52"/>
                  </a:lnTo>
                  <a:lnTo>
                    <a:pt x="686" y="64"/>
                  </a:lnTo>
                  <a:lnTo>
                    <a:pt x="684" y="69"/>
                  </a:lnTo>
                  <a:cubicBezTo>
                    <a:pt x="683" y="74"/>
                    <a:pt x="683" y="80"/>
                    <a:pt x="685" y="85"/>
                  </a:cubicBezTo>
                  <a:cubicBezTo>
                    <a:pt x="686" y="88"/>
                    <a:pt x="688" y="91"/>
                    <a:pt x="690" y="93"/>
                  </a:cubicBezTo>
                  <a:cubicBezTo>
                    <a:pt x="696" y="99"/>
                    <a:pt x="706" y="102"/>
                    <a:pt x="715" y="99"/>
                  </a:cubicBezTo>
                  <a:lnTo>
                    <a:pt x="732" y="92"/>
                  </a:lnTo>
                  <a:lnTo>
                    <a:pt x="739" y="89"/>
                  </a:lnTo>
                  <a:cubicBezTo>
                    <a:pt x="752" y="86"/>
                    <a:pt x="765" y="91"/>
                    <a:pt x="771" y="103"/>
                  </a:cubicBezTo>
                  <a:lnTo>
                    <a:pt x="780" y="124"/>
                  </a:lnTo>
                  <a:cubicBezTo>
                    <a:pt x="784" y="136"/>
                    <a:pt x="779" y="150"/>
                    <a:pt x="768" y="157"/>
                  </a:cubicBezTo>
                  <a:lnTo>
                    <a:pt x="760" y="160"/>
                  </a:lnTo>
                  <a:lnTo>
                    <a:pt x="748" y="165"/>
                  </a:lnTo>
                  <a:lnTo>
                    <a:pt x="743" y="167"/>
                  </a:lnTo>
                  <a:cubicBezTo>
                    <a:pt x="740" y="168"/>
                    <a:pt x="738" y="170"/>
                    <a:pt x="736" y="172"/>
                  </a:cubicBezTo>
                  <a:cubicBezTo>
                    <a:pt x="735" y="174"/>
                    <a:pt x="733" y="176"/>
                    <a:pt x="732" y="179"/>
                  </a:cubicBezTo>
                  <a:cubicBezTo>
                    <a:pt x="729" y="187"/>
                    <a:pt x="730" y="195"/>
                    <a:pt x="735" y="202"/>
                  </a:cubicBezTo>
                  <a:cubicBezTo>
                    <a:pt x="735" y="202"/>
                    <a:pt x="735" y="202"/>
                    <a:pt x="735" y="202"/>
                  </a:cubicBezTo>
                  <a:cubicBezTo>
                    <a:pt x="737" y="205"/>
                    <a:pt x="740" y="208"/>
                    <a:pt x="743" y="210"/>
                  </a:cubicBezTo>
                  <a:lnTo>
                    <a:pt x="743" y="210"/>
                  </a:lnTo>
                  <a:lnTo>
                    <a:pt x="761" y="217"/>
                  </a:lnTo>
                  <a:lnTo>
                    <a:pt x="768" y="220"/>
                  </a:lnTo>
                  <a:cubicBezTo>
                    <a:pt x="779" y="226"/>
                    <a:pt x="785" y="240"/>
                    <a:pt x="781" y="252"/>
                  </a:cubicBezTo>
                  <a:close/>
                  <a:moveTo>
                    <a:pt x="617" y="138"/>
                  </a:moveTo>
                  <a:lnTo>
                    <a:pt x="617" y="138"/>
                  </a:lnTo>
                  <a:cubicBezTo>
                    <a:pt x="588" y="127"/>
                    <a:pt x="556" y="140"/>
                    <a:pt x="545" y="168"/>
                  </a:cubicBezTo>
                  <a:cubicBezTo>
                    <a:pt x="533" y="197"/>
                    <a:pt x="547" y="229"/>
                    <a:pt x="575" y="240"/>
                  </a:cubicBezTo>
                  <a:cubicBezTo>
                    <a:pt x="603" y="251"/>
                    <a:pt x="635" y="238"/>
                    <a:pt x="647" y="210"/>
                  </a:cubicBezTo>
                  <a:cubicBezTo>
                    <a:pt x="658" y="182"/>
                    <a:pt x="645" y="150"/>
                    <a:pt x="617" y="138"/>
                  </a:cubicBezTo>
                  <a:close/>
                  <a:moveTo>
                    <a:pt x="269" y="440"/>
                  </a:moveTo>
                  <a:lnTo>
                    <a:pt x="269" y="440"/>
                  </a:lnTo>
                  <a:cubicBezTo>
                    <a:pt x="227" y="440"/>
                    <a:pt x="193" y="474"/>
                    <a:pt x="193" y="516"/>
                  </a:cubicBezTo>
                  <a:cubicBezTo>
                    <a:pt x="193" y="558"/>
                    <a:pt x="227" y="592"/>
                    <a:pt x="269" y="592"/>
                  </a:cubicBezTo>
                  <a:cubicBezTo>
                    <a:pt x="311" y="592"/>
                    <a:pt x="345" y="558"/>
                    <a:pt x="345" y="516"/>
                  </a:cubicBezTo>
                  <a:cubicBezTo>
                    <a:pt x="345" y="474"/>
                    <a:pt x="311" y="440"/>
                    <a:pt x="269" y="440"/>
                  </a:cubicBezTo>
                  <a:close/>
                </a:path>
              </a:pathLst>
            </a:custGeom>
            <a:solidFill>
              <a:srgbClr val="9BD744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8B4AE84E-1C56-4217-8A04-FC4C79C55BA1}"/>
              </a:ext>
            </a:extLst>
          </p:cNvPr>
          <p:cNvGrpSpPr/>
          <p:nvPr/>
        </p:nvGrpSpPr>
        <p:grpSpPr>
          <a:xfrm>
            <a:off x="1128173" y="143392"/>
            <a:ext cx="5199161" cy="646331"/>
            <a:chOff x="6080760" y="1044564"/>
            <a:chExt cx="5199161" cy="64633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23D0490-CE5D-4FC3-A429-9D12D7FD860C}"/>
                </a:ext>
              </a:extLst>
            </p:cNvPr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THREE</a:t>
              </a:r>
              <a:endParaRPr lang="zh-CN" altLang="en-US" sz="3600" b="1" dirty="0">
                <a:solidFill>
                  <a:srgbClr val="049AAB"/>
                </a:solidFill>
                <a:latin typeface="Microsoft Yi Baiti" panose="03000500000000000000" pitchFamily="66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B881D78F-13D6-403D-B419-F0B5B1702C10}"/>
                </a:ext>
              </a:extLst>
            </p:cNvPr>
            <p:cNvSpPr txBox="1"/>
            <p:nvPr/>
          </p:nvSpPr>
          <p:spPr>
            <a:xfrm>
              <a:off x="7442707" y="1167675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概念發展脈絡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" name="圖片 20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2" name="物件 21"/>
          <p:cNvGraphicFramePr>
            <a:graphicFrameLocks noChangeAspect="1"/>
          </p:cNvGraphicFramePr>
          <p:nvPr/>
        </p:nvGraphicFramePr>
        <p:xfrm>
          <a:off x="7492818" y="5122594"/>
          <a:ext cx="2562225" cy="914400"/>
        </p:xfrm>
        <a:graphic>
          <a:graphicData uri="http://schemas.openxmlformats.org/presentationml/2006/ole">
            <p:oleObj spid="_x0000_s95234" name="文件" r:id="rId5" imgW="2562632" imgH="91402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4452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128173" y="143392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THREE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2490120" y="266503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概念發展脈絡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157468" y="1365820"/>
            <a:ext cx="9792183" cy="4560426"/>
          </a:xfrm>
          <a:prstGeom prst="round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l"/>
            </a:pPr>
            <a:r>
              <a:rPr lang="zh-TW" altLang="en-US" sz="32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建構三角形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將一條繩子拉直兩端放置在桌面，在繩子上任意抓取一個點往上拉，兩段繩子便與桌面圍成一個三角形，底邊長也隨著繩子往上拉的過程改變 。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建構直角三角形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取一條橡皮筋固定底邊，另一段橡皮筋往上拉，便形成一個三角形。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099595" y="752353"/>
            <a:ext cx="3646026" cy="509286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建構直角三角形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128173" y="143392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THREE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2490120" y="266503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概念發展脈絡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942979" y="1099482"/>
            <a:ext cx="10054590" cy="3573780"/>
            <a:chOff x="942979" y="1678232"/>
            <a:chExt cx="10054590" cy="3573780"/>
          </a:xfrm>
        </p:grpSpPr>
        <p:pic>
          <p:nvPicPr>
            <p:cNvPr id="8" name="圖片 7" descr="畢氏定理磁磚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979" y="1678232"/>
              <a:ext cx="10054590" cy="357378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2141316" y="2963126"/>
              <a:ext cx="4282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500" b="1" dirty="0" smtClean="0">
                  <a:solidFill>
                    <a:schemeClr val="accent6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A</a:t>
              </a:r>
              <a:endParaRPr lang="zh-TW" altLang="en-US" sz="25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905018" y="3022921"/>
              <a:ext cx="4282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500" b="1" dirty="0" smtClean="0">
                  <a:solidFill>
                    <a:schemeClr val="accent6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A</a:t>
              </a:r>
              <a:endParaRPr lang="zh-TW" altLang="en-US" sz="25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265990" y="4122523"/>
              <a:ext cx="4282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500" b="1" dirty="0" smtClean="0">
                  <a:solidFill>
                    <a:schemeClr val="accent6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B</a:t>
              </a:r>
              <a:endParaRPr lang="zh-TW" altLang="en-US" sz="25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8789043" y="4587439"/>
              <a:ext cx="4282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500" b="1" dirty="0" smtClean="0">
                  <a:solidFill>
                    <a:schemeClr val="accent6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B</a:t>
              </a:r>
              <a:endParaRPr lang="zh-TW" altLang="en-US" sz="25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844268" y="2621672"/>
              <a:ext cx="4282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500" b="1" dirty="0" smtClean="0">
                  <a:solidFill>
                    <a:schemeClr val="accent6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C</a:t>
              </a:r>
              <a:endParaRPr lang="zh-TW" altLang="en-US" sz="25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406096" y="2669900"/>
              <a:ext cx="4282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500" b="1" dirty="0" smtClean="0">
                  <a:solidFill>
                    <a:schemeClr val="accent6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C</a:t>
              </a:r>
              <a:endParaRPr lang="zh-TW" altLang="en-US" sz="25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6" name="圓角矩形 15"/>
          <p:cNvSpPr/>
          <p:nvPr/>
        </p:nvSpPr>
        <p:spPr>
          <a:xfrm>
            <a:off x="1226916" y="4884516"/>
            <a:ext cx="9514390" cy="145841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(1)C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的磁磚剛好是從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拿過去的。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(2)C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區的面積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=A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區的面積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+B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區的面積。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(3)(C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區長度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baseline="300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=(A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區長度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baseline="300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(B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區長度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baseline="30000" dirty="0" smtClean="0"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2800" baseline="3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1030144" y="752353"/>
            <a:ext cx="4595152" cy="509286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畢氏定理公式</a:t>
            </a: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追本朔源</a:t>
            </a: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/>
          <p:cNvSpPr/>
          <p:nvPr/>
        </p:nvSpPr>
        <p:spPr bwMode="auto">
          <a:xfrm>
            <a:off x="2987461" y="3238369"/>
            <a:ext cx="6323861" cy="2089967"/>
          </a:xfrm>
          <a:custGeom>
            <a:avLst/>
            <a:gdLst>
              <a:gd name="T0" fmla="*/ 4948 w 8907"/>
              <a:gd name="T1" fmla="*/ 90 h 2930"/>
              <a:gd name="T2" fmla="*/ 273 w 8907"/>
              <a:gd name="T3" fmla="*/ 1302 h 2930"/>
              <a:gd name="T4" fmla="*/ 3960 w 8907"/>
              <a:gd name="T5" fmla="*/ 2840 h 2930"/>
              <a:gd name="T6" fmla="*/ 8635 w 8907"/>
              <a:gd name="T7" fmla="*/ 1627 h 2930"/>
              <a:gd name="T8" fmla="*/ 4948 w 8907"/>
              <a:gd name="T9" fmla="*/ 9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07" h="2930">
                <a:moveTo>
                  <a:pt x="4948" y="90"/>
                </a:moveTo>
                <a:cubicBezTo>
                  <a:pt x="2639" y="0"/>
                  <a:pt x="546" y="543"/>
                  <a:pt x="273" y="1302"/>
                </a:cubicBezTo>
                <a:cubicBezTo>
                  <a:pt x="0" y="2062"/>
                  <a:pt x="1651" y="2750"/>
                  <a:pt x="3960" y="2840"/>
                </a:cubicBezTo>
                <a:cubicBezTo>
                  <a:pt x="6269" y="2930"/>
                  <a:pt x="8362" y="2387"/>
                  <a:pt x="8635" y="1627"/>
                </a:cubicBezTo>
                <a:cubicBezTo>
                  <a:pt x="8907" y="868"/>
                  <a:pt x="7257" y="180"/>
                  <a:pt x="4948" y="90"/>
                </a:cubicBezTo>
                <a:close/>
              </a:path>
            </a:pathLst>
          </a:custGeom>
          <a:noFill/>
          <a:ln w="9525" cap="flat">
            <a:solidFill>
              <a:schemeClr val="bg2">
                <a:lumMod val="5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/>
          </a:p>
        </p:txBody>
      </p:sp>
      <p:sp>
        <p:nvSpPr>
          <p:cNvPr id="6" name="Freeform 19"/>
          <p:cNvSpPr/>
          <p:nvPr/>
        </p:nvSpPr>
        <p:spPr bwMode="auto">
          <a:xfrm>
            <a:off x="7154163" y="3292361"/>
            <a:ext cx="785711" cy="259272"/>
          </a:xfrm>
          <a:custGeom>
            <a:avLst/>
            <a:gdLst>
              <a:gd name="T0" fmla="*/ 614 w 1106"/>
              <a:gd name="T1" fmla="*/ 11 h 364"/>
              <a:gd name="T2" fmla="*/ 34 w 1106"/>
              <a:gd name="T3" fmla="*/ 161 h 364"/>
              <a:gd name="T4" fmla="*/ 492 w 1106"/>
              <a:gd name="T5" fmla="*/ 352 h 364"/>
              <a:gd name="T6" fmla="*/ 1072 w 1106"/>
              <a:gd name="T7" fmla="*/ 202 h 364"/>
              <a:gd name="T8" fmla="*/ 614 w 1106"/>
              <a:gd name="T9" fmla="*/ 11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" h="364">
                <a:moveTo>
                  <a:pt x="614" y="11"/>
                </a:moveTo>
                <a:cubicBezTo>
                  <a:pt x="327" y="0"/>
                  <a:pt x="68" y="67"/>
                  <a:pt x="34" y="161"/>
                </a:cubicBezTo>
                <a:cubicBezTo>
                  <a:pt x="0" y="256"/>
                  <a:pt x="205" y="341"/>
                  <a:pt x="492" y="352"/>
                </a:cubicBezTo>
                <a:cubicBezTo>
                  <a:pt x="778" y="364"/>
                  <a:pt x="1038" y="296"/>
                  <a:pt x="1072" y="202"/>
                </a:cubicBezTo>
                <a:cubicBezTo>
                  <a:pt x="1106" y="107"/>
                  <a:pt x="901" y="22"/>
                  <a:pt x="614" y="11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/>
          </a:p>
        </p:txBody>
      </p:sp>
      <p:sp>
        <p:nvSpPr>
          <p:cNvPr id="7" name="Freeform 20"/>
          <p:cNvSpPr/>
          <p:nvPr/>
        </p:nvSpPr>
        <p:spPr bwMode="auto">
          <a:xfrm>
            <a:off x="6968663" y="5042741"/>
            <a:ext cx="840987" cy="276381"/>
          </a:xfrm>
          <a:custGeom>
            <a:avLst/>
            <a:gdLst>
              <a:gd name="T0" fmla="*/ 1011 w 1184"/>
              <a:gd name="T1" fmla="*/ 297 h 389"/>
              <a:gd name="T2" fmla="*/ 905 w 1184"/>
              <a:gd name="T3" fmla="*/ 57 h 389"/>
              <a:gd name="T4" fmla="*/ 173 w 1184"/>
              <a:gd name="T5" fmla="*/ 91 h 389"/>
              <a:gd name="T6" fmla="*/ 279 w 1184"/>
              <a:gd name="T7" fmla="*/ 332 h 389"/>
              <a:gd name="T8" fmla="*/ 1011 w 1184"/>
              <a:gd name="T9" fmla="*/ 297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389">
                <a:moveTo>
                  <a:pt x="1011" y="297"/>
                </a:moveTo>
                <a:cubicBezTo>
                  <a:pt x="1184" y="221"/>
                  <a:pt x="1136" y="113"/>
                  <a:pt x="905" y="57"/>
                </a:cubicBezTo>
                <a:cubicBezTo>
                  <a:pt x="673" y="0"/>
                  <a:pt x="346" y="15"/>
                  <a:pt x="173" y="91"/>
                </a:cubicBezTo>
                <a:cubicBezTo>
                  <a:pt x="0" y="168"/>
                  <a:pt x="48" y="275"/>
                  <a:pt x="279" y="332"/>
                </a:cubicBezTo>
                <a:cubicBezTo>
                  <a:pt x="511" y="389"/>
                  <a:pt x="838" y="373"/>
                  <a:pt x="1011" y="297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 dirty="0"/>
          </a:p>
        </p:txBody>
      </p:sp>
      <p:sp>
        <p:nvSpPr>
          <p:cNvPr id="8" name="Freeform 21"/>
          <p:cNvSpPr/>
          <p:nvPr/>
        </p:nvSpPr>
        <p:spPr bwMode="auto">
          <a:xfrm>
            <a:off x="2755827" y="4049086"/>
            <a:ext cx="843619" cy="279013"/>
          </a:xfrm>
          <a:custGeom>
            <a:avLst/>
            <a:gdLst>
              <a:gd name="T0" fmla="*/ 114 w 1188"/>
              <a:gd name="T1" fmla="*/ 264 h 391"/>
              <a:gd name="T2" fmla="*/ 800 w 1188"/>
              <a:gd name="T3" fmla="*/ 354 h 391"/>
              <a:gd name="T4" fmla="*/ 1074 w 1188"/>
              <a:gd name="T5" fmla="*/ 128 h 391"/>
              <a:gd name="T6" fmla="*/ 387 w 1188"/>
              <a:gd name="T7" fmla="*/ 38 h 391"/>
              <a:gd name="T8" fmla="*/ 114 w 1188"/>
              <a:gd name="T9" fmla="*/ 26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391">
                <a:moveTo>
                  <a:pt x="114" y="264"/>
                </a:moveTo>
                <a:cubicBezTo>
                  <a:pt x="228" y="351"/>
                  <a:pt x="535" y="391"/>
                  <a:pt x="800" y="354"/>
                </a:cubicBezTo>
                <a:cubicBezTo>
                  <a:pt x="1066" y="316"/>
                  <a:pt x="1188" y="215"/>
                  <a:pt x="1074" y="128"/>
                </a:cubicBezTo>
                <a:cubicBezTo>
                  <a:pt x="960" y="41"/>
                  <a:pt x="653" y="0"/>
                  <a:pt x="387" y="38"/>
                </a:cubicBezTo>
                <a:cubicBezTo>
                  <a:pt x="122" y="75"/>
                  <a:pt x="0" y="176"/>
                  <a:pt x="114" y="264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/>
          </a:p>
        </p:txBody>
      </p:sp>
      <p:sp>
        <p:nvSpPr>
          <p:cNvPr id="9" name="Freeform 22"/>
          <p:cNvSpPr/>
          <p:nvPr/>
        </p:nvSpPr>
        <p:spPr bwMode="auto">
          <a:xfrm>
            <a:off x="4052186" y="3589767"/>
            <a:ext cx="4194411" cy="1385854"/>
          </a:xfrm>
          <a:custGeom>
            <a:avLst/>
            <a:gdLst>
              <a:gd name="T0" fmla="*/ 3280 w 5906"/>
              <a:gd name="T1" fmla="*/ 59 h 1942"/>
              <a:gd name="T2" fmla="*/ 181 w 5906"/>
              <a:gd name="T3" fmla="*/ 863 h 1942"/>
              <a:gd name="T4" fmla="*/ 2625 w 5906"/>
              <a:gd name="T5" fmla="*/ 1883 h 1942"/>
              <a:gd name="T6" fmla="*/ 5725 w 5906"/>
              <a:gd name="T7" fmla="*/ 1079 h 1942"/>
              <a:gd name="T8" fmla="*/ 3280 w 5906"/>
              <a:gd name="T9" fmla="*/ 59 h 1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6" h="1942">
                <a:moveTo>
                  <a:pt x="3280" y="59"/>
                </a:moveTo>
                <a:cubicBezTo>
                  <a:pt x="1749" y="0"/>
                  <a:pt x="361" y="360"/>
                  <a:pt x="181" y="863"/>
                </a:cubicBezTo>
                <a:cubicBezTo>
                  <a:pt x="0" y="1367"/>
                  <a:pt x="1094" y="1823"/>
                  <a:pt x="2625" y="1883"/>
                </a:cubicBezTo>
                <a:cubicBezTo>
                  <a:pt x="4156" y="1942"/>
                  <a:pt x="5544" y="1582"/>
                  <a:pt x="5725" y="1079"/>
                </a:cubicBezTo>
                <a:cubicBezTo>
                  <a:pt x="5906" y="575"/>
                  <a:pt x="4812" y="119"/>
                  <a:pt x="3280" y="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0000"/>
            </a:schemeClr>
          </a:solidFill>
          <a:ln w="17463" cap="flat">
            <a:noFill/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/>
          </a:p>
        </p:txBody>
      </p:sp>
      <p:sp>
        <p:nvSpPr>
          <p:cNvPr id="10" name="Freeform 26"/>
          <p:cNvSpPr/>
          <p:nvPr/>
        </p:nvSpPr>
        <p:spPr bwMode="auto">
          <a:xfrm>
            <a:off x="5570965" y="4091201"/>
            <a:ext cx="1156851" cy="382985"/>
          </a:xfrm>
          <a:custGeom>
            <a:avLst/>
            <a:gdLst>
              <a:gd name="T0" fmla="*/ 905 w 1630"/>
              <a:gd name="T1" fmla="*/ 16 h 536"/>
              <a:gd name="T2" fmla="*/ 50 w 1630"/>
              <a:gd name="T3" fmla="*/ 238 h 536"/>
              <a:gd name="T4" fmla="*/ 725 w 1630"/>
              <a:gd name="T5" fmla="*/ 520 h 536"/>
              <a:gd name="T6" fmla="*/ 1580 w 1630"/>
              <a:gd name="T7" fmla="*/ 298 h 536"/>
              <a:gd name="T8" fmla="*/ 905 w 1630"/>
              <a:gd name="T9" fmla="*/ 1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0" h="536">
                <a:moveTo>
                  <a:pt x="905" y="16"/>
                </a:moveTo>
                <a:cubicBezTo>
                  <a:pt x="483" y="0"/>
                  <a:pt x="100" y="99"/>
                  <a:pt x="50" y="238"/>
                </a:cubicBezTo>
                <a:cubicBezTo>
                  <a:pt x="0" y="377"/>
                  <a:pt x="302" y="503"/>
                  <a:pt x="725" y="520"/>
                </a:cubicBezTo>
                <a:cubicBezTo>
                  <a:pt x="1147" y="536"/>
                  <a:pt x="1530" y="437"/>
                  <a:pt x="1580" y="298"/>
                </a:cubicBezTo>
                <a:cubicBezTo>
                  <a:pt x="1630" y="159"/>
                  <a:pt x="1328" y="33"/>
                  <a:pt x="905" y="16"/>
                </a:cubicBezTo>
                <a:close/>
              </a:path>
            </a:pathLst>
          </a:custGeom>
          <a:solidFill>
            <a:srgbClr val="999999">
              <a:alpha val="50000"/>
            </a:srgbClr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/>
          </a:p>
        </p:txBody>
      </p:sp>
      <p:sp>
        <p:nvSpPr>
          <p:cNvPr id="11" name="Freeform 27"/>
          <p:cNvSpPr/>
          <p:nvPr/>
        </p:nvSpPr>
        <p:spPr bwMode="auto">
          <a:xfrm>
            <a:off x="5383629" y="1719155"/>
            <a:ext cx="1546000" cy="2548259"/>
          </a:xfrm>
          <a:custGeom>
            <a:avLst/>
            <a:gdLst>
              <a:gd name="T0" fmla="*/ 1193 w 2386"/>
              <a:gd name="T1" fmla="*/ 0 h 3916"/>
              <a:gd name="T2" fmla="*/ 2386 w 2386"/>
              <a:gd name="T3" fmla="*/ 1193 h 3916"/>
              <a:gd name="T4" fmla="*/ 2036 w 2386"/>
              <a:gd name="T5" fmla="*/ 2277 h 3916"/>
              <a:gd name="T6" fmla="*/ 1193 w 2386"/>
              <a:gd name="T7" fmla="*/ 3916 h 3916"/>
              <a:gd name="T8" fmla="*/ 345 w 2386"/>
              <a:gd name="T9" fmla="*/ 2272 h 3916"/>
              <a:gd name="T10" fmla="*/ 0 w 2386"/>
              <a:gd name="T11" fmla="*/ 1193 h 3916"/>
              <a:gd name="T12" fmla="*/ 1193 w 2386"/>
              <a:gd name="T13" fmla="*/ 0 h 3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86" h="3916">
                <a:moveTo>
                  <a:pt x="1193" y="0"/>
                </a:moveTo>
                <a:cubicBezTo>
                  <a:pt x="1852" y="0"/>
                  <a:pt x="2386" y="534"/>
                  <a:pt x="2386" y="1193"/>
                </a:cubicBezTo>
                <a:cubicBezTo>
                  <a:pt x="2386" y="1522"/>
                  <a:pt x="2212" y="1948"/>
                  <a:pt x="2036" y="2277"/>
                </a:cubicBezTo>
                <a:lnTo>
                  <a:pt x="1193" y="3916"/>
                </a:lnTo>
                <a:lnTo>
                  <a:pt x="345" y="2272"/>
                </a:lnTo>
                <a:cubicBezTo>
                  <a:pt x="211" y="2010"/>
                  <a:pt x="25" y="1509"/>
                  <a:pt x="0" y="1193"/>
                </a:cubicBezTo>
                <a:cubicBezTo>
                  <a:pt x="0" y="534"/>
                  <a:pt x="534" y="0"/>
                  <a:pt x="1193" y="0"/>
                </a:cubicBezTo>
                <a:close/>
              </a:path>
            </a:pathLst>
          </a:custGeom>
          <a:solidFill>
            <a:srgbClr val="049AAB"/>
          </a:solidFill>
          <a:ln w="38100" cap="flat">
            <a:solidFill>
              <a:srgbClr val="049AAB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999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60479" y="2154624"/>
            <a:ext cx="1624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latin typeface="+mn-ea"/>
              </a:rPr>
              <a:t>直角</a:t>
            </a:r>
            <a:endParaRPr lang="en-US" altLang="zh-TW" sz="30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latin typeface="+mn-ea"/>
              </a:rPr>
              <a:t>三角形</a:t>
            </a:r>
            <a:endParaRPr lang="zh-CN" altLang="en-US" sz="3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2897965" y="3183093"/>
            <a:ext cx="596193" cy="984442"/>
            <a:chOff x="2386013" y="3190876"/>
            <a:chExt cx="719137" cy="1187450"/>
          </a:xfrm>
        </p:grpSpPr>
        <p:sp>
          <p:nvSpPr>
            <p:cNvPr id="14" name="Freeform 24"/>
            <p:cNvSpPr/>
            <p:nvPr/>
          </p:nvSpPr>
          <p:spPr bwMode="auto">
            <a:xfrm>
              <a:off x="2386013" y="3190876"/>
              <a:ext cx="719137" cy="1187450"/>
            </a:xfrm>
            <a:custGeom>
              <a:avLst/>
              <a:gdLst>
                <a:gd name="T0" fmla="*/ 420 w 840"/>
                <a:gd name="T1" fmla="*/ 0 h 1380"/>
                <a:gd name="T2" fmla="*/ 840 w 840"/>
                <a:gd name="T3" fmla="*/ 420 h 1380"/>
                <a:gd name="T4" fmla="*/ 717 w 840"/>
                <a:gd name="T5" fmla="*/ 802 h 1380"/>
                <a:gd name="T6" fmla="*/ 420 w 840"/>
                <a:gd name="T7" fmla="*/ 1380 h 1380"/>
                <a:gd name="T8" fmla="*/ 121 w 840"/>
                <a:gd name="T9" fmla="*/ 800 h 1380"/>
                <a:gd name="T10" fmla="*/ 0 w 840"/>
                <a:gd name="T11" fmla="*/ 420 h 1380"/>
                <a:gd name="T12" fmla="*/ 420 w 840"/>
                <a:gd name="T1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380">
                  <a:moveTo>
                    <a:pt x="420" y="0"/>
                  </a:moveTo>
                  <a:cubicBezTo>
                    <a:pt x="652" y="0"/>
                    <a:pt x="840" y="188"/>
                    <a:pt x="840" y="420"/>
                  </a:cubicBezTo>
                  <a:cubicBezTo>
                    <a:pt x="840" y="536"/>
                    <a:pt x="779" y="687"/>
                    <a:pt x="717" y="802"/>
                  </a:cubicBezTo>
                  <a:lnTo>
                    <a:pt x="420" y="1380"/>
                  </a:lnTo>
                  <a:lnTo>
                    <a:pt x="121" y="800"/>
                  </a:lnTo>
                  <a:cubicBezTo>
                    <a:pt x="74" y="708"/>
                    <a:pt x="8" y="532"/>
                    <a:pt x="0" y="420"/>
                  </a:cubicBezTo>
                  <a:cubicBezTo>
                    <a:pt x="0" y="188"/>
                    <a:pt x="188" y="0"/>
                    <a:pt x="420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049AAB"/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pPr algn="ctr"/>
              <a:endParaRPr lang="zh-CN" altLang="en-US" sz="1999" b="1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490140" y="3321670"/>
              <a:ext cx="473926" cy="704935"/>
            </a:xfrm>
            <a:prstGeom prst="rect">
              <a:avLst/>
            </a:prstGeom>
            <a:noFill/>
            <a:ln w="38100" cap="flat">
              <a:noFill/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pPr algn="ctr"/>
              <a:r>
                <a:rPr lang="en-US" altLang="zh-CN" sz="2800" b="1" dirty="0">
                  <a:solidFill>
                    <a:srgbClr val="049AAB"/>
                  </a:solidFill>
                  <a:latin typeface="+mj-ea"/>
                  <a:ea typeface="+mj-ea"/>
                </a:rPr>
                <a:t>1</a:t>
              </a:r>
              <a:endParaRPr lang="zh-CN" altLang="en-US" sz="2800" b="1" dirty="0">
                <a:solidFill>
                  <a:srgbClr val="049AAB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" name="组合 15"/>
          <p:cNvGrpSpPr/>
          <p:nvPr/>
        </p:nvGrpSpPr>
        <p:grpSpPr>
          <a:xfrm>
            <a:off x="7271297" y="2409259"/>
            <a:ext cx="596193" cy="984442"/>
            <a:chOff x="8066088" y="2327276"/>
            <a:chExt cx="719137" cy="1187450"/>
          </a:xfrm>
        </p:grpSpPr>
        <p:sp>
          <p:nvSpPr>
            <p:cNvPr id="17" name="Freeform 23"/>
            <p:cNvSpPr/>
            <p:nvPr/>
          </p:nvSpPr>
          <p:spPr bwMode="auto">
            <a:xfrm>
              <a:off x="8066088" y="2327276"/>
              <a:ext cx="719137" cy="1187450"/>
            </a:xfrm>
            <a:custGeom>
              <a:avLst/>
              <a:gdLst>
                <a:gd name="T0" fmla="*/ 420 w 840"/>
                <a:gd name="T1" fmla="*/ 0 h 1380"/>
                <a:gd name="T2" fmla="*/ 840 w 840"/>
                <a:gd name="T3" fmla="*/ 420 h 1380"/>
                <a:gd name="T4" fmla="*/ 717 w 840"/>
                <a:gd name="T5" fmla="*/ 802 h 1380"/>
                <a:gd name="T6" fmla="*/ 420 w 840"/>
                <a:gd name="T7" fmla="*/ 1380 h 1380"/>
                <a:gd name="T8" fmla="*/ 122 w 840"/>
                <a:gd name="T9" fmla="*/ 800 h 1380"/>
                <a:gd name="T10" fmla="*/ 0 w 840"/>
                <a:gd name="T11" fmla="*/ 420 h 1380"/>
                <a:gd name="T12" fmla="*/ 420 w 840"/>
                <a:gd name="T1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380">
                  <a:moveTo>
                    <a:pt x="420" y="0"/>
                  </a:moveTo>
                  <a:cubicBezTo>
                    <a:pt x="652" y="0"/>
                    <a:pt x="840" y="188"/>
                    <a:pt x="840" y="420"/>
                  </a:cubicBezTo>
                  <a:cubicBezTo>
                    <a:pt x="840" y="536"/>
                    <a:pt x="779" y="686"/>
                    <a:pt x="717" y="802"/>
                  </a:cubicBezTo>
                  <a:lnTo>
                    <a:pt x="420" y="1380"/>
                  </a:lnTo>
                  <a:lnTo>
                    <a:pt x="122" y="800"/>
                  </a:lnTo>
                  <a:cubicBezTo>
                    <a:pt x="74" y="708"/>
                    <a:pt x="9" y="531"/>
                    <a:pt x="0" y="420"/>
                  </a:cubicBezTo>
                  <a:cubicBezTo>
                    <a:pt x="0" y="188"/>
                    <a:pt x="188" y="0"/>
                    <a:pt x="420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049AAB"/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pPr algn="ctr"/>
              <a:endParaRPr lang="zh-CN" altLang="en-US" sz="1999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244643" y="2431982"/>
              <a:ext cx="491321" cy="705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199" dirty="0">
                  <a:solidFill>
                    <a:srgbClr val="049AAB"/>
                  </a:solidFill>
                  <a:latin typeface="Lifeline JL" panose="00000400000000000000" pitchFamily="2" charset="0"/>
                </a:rPr>
                <a:t>2</a:t>
              </a:r>
              <a:endParaRPr lang="zh-CN" altLang="en-US" sz="3199" dirty="0">
                <a:solidFill>
                  <a:srgbClr val="049AAB"/>
                </a:solidFill>
                <a:latin typeface="Lifeline JL" panose="00000400000000000000" pitchFamily="2" charset="0"/>
              </a:endParaRPr>
            </a:p>
          </p:txBody>
        </p:sp>
      </p:grpSp>
      <p:grpSp>
        <p:nvGrpSpPr>
          <p:cNvPr id="13" name="组合 19"/>
          <p:cNvGrpSpPr/>
          <p:nvPr/>
        </p:nvGrpSpPr>
        <p:grpSpPr>
          <a:xfrm>
            <a:off x="7105537" y="4189908"/>
            <a:ext cx="597510" cy="984442"/>
            <a:chOff x="7461250" y="4405313"/>
            <a:chExt cx="720725" cy="1187450"/>
          </a:xfrm>
        </p:grpSpPr>
        <p:sp>
          <p:nvSpPr>
            <p:cNvPr id="21" name="Freeform 25"/>
            <p:cNvSpPr/>
            <p:nvPr/>
          </p:nvSpPr>
          <p:spPr bwMode="auto">
            <a:xfrm>
              <a:off x="7461250" y="4405313"/>
              <a:ext cx="720725" cy="1187450"/>
            </a:xfrm>
            <a:custGeom>
              <a:avLst/>
              <a:gdLst>
                <a:gd name="T0" fmla="*/ 421 w 841"/>
                <a:gd name="T1" fmla="*/ 0 h 1380"/>
                <a:gd name="T2" fmla="*/ 841 w 841"/>
                <a:gd name="T3" fmla="*/ 420 h 1380"/>
                <a:gd name="T4" fmla="*/ 718 w 841"/>
                <a:gd name="T5" fmla="*/ 802 h 1380"/>
                <a:gd name="T6" fmla="*/ 421 w 841"/>
                <a:gd name="T7" fmla="*/ 1380 h 1380"/>
                <a:gd name="T8" fmla="*/ 122 w 841"/>
                <a:gd name="T9" fmla="*/ 801 h 1380"/>
                <a:gd name="T10" fmla="*/ 0 w 841"/>
                <a:gd name="T11" fmla="*/ 420 h 1380"/>
                <a:gd name="T12" fmla="*/ 421 w 841"/>
                <a:gd name="T1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1380">
                  <a:moveTo>
                    <a:pt x="421" y="0"/>
                  </a:moveTo>
                  <a:cubicBezTo>
                    <a:pt x="653" y="0"/>
                    <a:pt x="841" y="188"/>
                    <a:pt x="841" y="420"/>
                  </a:cubicBezTo>
                  <a:cubicBezTo>
                    <a:pt x="841" y="537"/>
                    <a:pt x="780" y="687"/>
                    <a:pt x="718" y="802"/>
                  </a:cubicBezTo>
                  <a:lnTo>
                    <a:pt x="421" y="1380"/>
                  </a:lnTo>
                  <a:lnTo>
                    <a:pt x="122" y="801"/>
                  </a:lnTo>
                  <a:cubicBezTo>
                    <a:pt x="75" y="709"/>
                    <a:pt x="9" y="532"/>
                    <a:pt x="0" y="420"/>
                  </a:cubicBezTo>
                  <a:cubicBezTo>
                    <a:pt x="0" y="188"/>
                    <a:pt x="189" y="0"/>
                    <a:pt x="421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049AAB"/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pPr algn="ctr"/>
              <a:endParaRPr lang="zh-CN" altLang="en-US" sz="2800" b="1">
                <a:solidFill>
                  <a:srgbClr val="049AAB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630494" y="4465498"/>
              <a:ext cx="473925" cy="704935"/>
            </a:xfrm>
            <a:prstGeom prst="rect">
              <a:avLst/>
            </a:prstGeom>
            <a:noFill/>
            <a:ln w="38100" cap="flat">
              <a:noFill/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pPr algn="ctr"/>
              <a:r>
                <a:rPr lang="en-US" altLang="zh-CN" sz="2800" b="1" dirty="0">
                  <a:solidFill>
                    <a:srgbClr val="049AAB"/>
                  </a:solidFill>
                  <a:latin typeface="+mj-ea"/>
                  <a:ea typeface="+mj-ea"/>
                </a:rPr>
                <a:t>3</a:t>
              </a:r>
              <a:endParaRPr lang="zh-CN" altLang="en-US" sz="2800" b="1" dirty="0">
                <a:solidFill>
                  <a:srgbClr val="049AAB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740778" y="1178737"/>
            <a:ext cx="8747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畢達哥拉斯的證明</a:t>
            </a:r>
            <a:r>
              <a:rPr lang="zh-CN" altLang="en-US" sz="32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zh-CN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3135" y="4198422"/>
            <a:ext cx="3185487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b="1" dirty="0" smtClean="0">
                <a:solidFill>
                  <a:srgbClr val="049AAB"/>
                </a:solidFill>
                <a:latin typeface="標楷體" pitchFamily="65" charset="-120"/>
                <a:ea typeface="標楷體" pitchFamily="65" charset="-120"/>
              </a:rPr>
              <a:t>在直角三角形斜邊上</a:t>
            </a:r>
            <a:endParaRPr lang="en-US" altLang="zh-TW" sz="2600" b="1" dirty="0" smtClean="0">
              <a:solidFill>
                <a:srgbClr val="049AAB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solidFill>
                  <a:srgbClr val="049AAB"/>
                </a:solidFill>
                <a:latin typeface="標楷體" pitchFamily="65" charset="-120"/>
                <a:ea typeface="標楷體" pitchFamily="65" charset="-120"/>
              </a:rPr>
              <a:t>的正方形等於直角邊</a:t>
            </a:r>
            <a:endParaRPr lang="en-US" altLang="zh-TW" sz="2600" b="1" dirty="0" smtClean="0">
              <a:solidFill>
                <a:srgbClr val="049AAB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solidFill>
                  <a:srgbClr val="049AAB"/>
                </a:solidFill>
                <a:latin typeface="標楷體" pitchFamily="65" charset="-120"/>
                <a:ea typeface="標楷體" pitchFamily="65" charset="-120"/>
              </a:rPr>
              <a:t>上的兩個正方形</a:t>
            </a:r>
            <a:endParaRPr lang="zh-CN" altLang="en-US" sz="2600" b="1" dirty="0">
              <a:solidFill>
                <a:srgbClr val="049AAB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44007" y="2712379"/>
            <a:ext cx="3852337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b="1" dirty="0" smtClean="0">
                <a:solidFill>
                  <a:srgbClr val="049AAB"/>
                </a:solidFill>
                <a:latin typeface="標楷體" pitchFamily="65" charset="-120"/>
                <a:ea typeface="標楷體" pitchFamily="65" charset="-120"/>
              </a:rPr>
              <a:t>直角三角形直角邊上兩個</a:t>
            </a:r>
            <a:endParaRPr lang="en-US" altLang="zh-TW" sz="2600" b="1" dirty="0" smtClean="0">
              <a:solidFill>
                <a:srgbClr val="049AAB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solidFill>
                  <a:srgbClr val="049AAB"/>
                </a:solidFill>
                <a:latin typeface="標楷體" pitchFamily="65" charset="-120"/>
                <a:ea typeface="標楷體" pitchFamily="65" charset="-120"/>
              </a:rPr>
              <a:t>正方形面積的和等於</a:t>
            </a:r>
            <a:endParaRPr lang="en-US" altLang="zh-TW" sz="2600" b="1" dirty="0" smtClean="0">
              <a:solidFill>
                <a:srgbClr val="049AAB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solidFill>
                  <a:srgbClr val="049AAB"/>
                </a:solidFill>
                <a:latin typeface="標楷體" pitchFamily="65" charset="-120"/>
                <a:ea typeface="標楷體" pitchFamily="65" charset="-120"/>
              </a:rPr>
              <a:t>斜邊上正方形的面積。</a:t>
            </a:r>
            <a:endParaRPr lang="zh-CN" altLang="en-US" sz="2600" b="1" dirty="0">
              <a:solidFill>
                <a:srgbClr val="049AAB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59993" y="5360498"/>
            <a:ext cx="51860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b="1" dirty="0" smtClean="0">
                <a:solidFill>
                  <a:srgbClr val="049AAB"/>
                </a:solidFill>
                <a:latin typeface="標楷體" pitchFamily="65" charset="-120"/>
                <a:ea typeface="標楷體" pitchFamily="65" charset="-120"/>
              </a:rPr>
              <a:t>直角三角形斜邊長度的平方</a:t>
            </a:r>
            <a:endParaRPr lang="en-US" altLang="zh-TW" sz="2600" b="1" dirty="0" smtClean="0">
              <a:solidFill>
                <a:srgbClr val="049AAB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solidFill>
                  <a:srgbClr val="049AAB"/>
                </a:solidFill>
                <a:latin typeface="標楷體" pitchFamily="65" charset="-120"/>
                <a:ea typeface="標楷體" pitchFamily="65" charset="-120"/>
              </a:rPr>
              <a:t>等於兩個直角邊長度的平方之和。</a:t>
            </a:r>
            <a:endParaRPr lang="zh-CN" altLang="en-US" sz="2600" b="1" dirty="0">
              <a:solidFill>
                <a:srgbClr val="049AAB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128173" y="143392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THREE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2490120" y="266503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概念發展脈絡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圖片 3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" name="圓角矩形 36"/>
          <p:cNvSpPr/>
          <p:nvPr/>
        </p:nvSpPr>
        <p:spPr>
          <a:xfrm>
            <a:off x="520844" y="752353"/>
            <a:ext cx="4595152" cy="509286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畢氏定理公式</a:t>
            </a: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追本朔源</a:t>
            </a: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1145893" y="5683169"/>
            <a:ext cx="2280213" cy="9722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自然數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分數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55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128173" y="143392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THREE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2490120" y="266503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概念發展脈絡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28244" y="752353"/>
            <a:ext cx="4595152" cy="509286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畢氏定理公式</a:t>
            </a:r>
            <a:endParaRPr lang="zh-TW" altLang="en-US" sz="2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1065" y="1569474"/>
            <a:ext cx="1939636" cy="1607856"/>
          </a:xfrm>
          <a:prstGeom prst="rect">
            <a:avLst/>
          </a:prstGeom>
          <a:solidFill>
            <a:srgbClr val="049AAB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用看的</a:t>
            </a:r>
            <a:endParaRPr lang="en-US" altLang="zh-CN" sz="3200" b="1" dirty="0" smtClean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1005454" y="4491667"/>
            <a:ext cx="2259752" cy="582133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TW" altLang="en-US" sz="28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液體填補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17019" y="2373402"/>
            <a:ext cx="1939636" cy="1607856"/>
          </a:xfrm>
          <a:prstGeom prst="rect">
            <a:avLst/>
          </a:prstGeom>
          <a:solidFill>
            <a:srgbClr val="01304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幾何釘版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實驗</a:t>
            </a:r>
            <a:endParaRPr lang="zh-CN" altLang="en-US" sz="320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3" name="文本框 16"/>
          <p:cNvSpPr txBox="1"/>
          <p:nvPr/>
        </p:nvSpPr>
        <p:spPr>
          <a:xfrm>
            <a:off x="3686582" y="4572692"/>
            <a:ext cx="2259752" cy="2169811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TW" altLang="en-US" sz="26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大正方形面積</a:t>
            </a:r>
            <a:endParaRPr lang="en-US" altLang="zh-TW" sz="2600" dirty="0" smtClean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TW" sz="26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=1</a:t>
            </a:r>
            <a:r>
              <a:rPr lang="zh-TW" altLang="en-US" sz="26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小正方形面積</a:t>
            </a:r>
            <a:r>
              <a:rPr lang="en-US" altLang="zh-TW" sz="26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+4</a:t>
            </a:r>
            <a:r>
              <a:rPr lang="zh-TW" altLang="en-US" sz="26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個直角三角形面積。</a:t>
            </a:r>
            <a:endParaRPr lang="en-US" altLang="zh-CN" sz="26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56058" y="1569474"/>
            <a:ext cx="1939636" cy="1607856"/>
          </a:xfrm>
          <a:prstGeom prst="rect">
            <a:avLst/>
          </a:prstGeom>
          <a:solidFill>
            <a:srgbClr val="049AAB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證明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5" name="文本框 19"/>
          <p:cNvSpPr txBox="1"/>
          <p:nvPr/>
        </p:nvSpPr>
        <p:spPr>
          <a:xfrm>
            <a:off x="6138322" y="4572692"/>
            <a:ext cx="2259752" cy="1547397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TW" altLang="en-US" sz="26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  <a:hlinkClick r:id="rId4"/>
              </a:rPr>
              <a:t>畫圖、輔助線、全等證明、面積相等。</a:t>
            </a:r>
            <a:endParaRPr lang="en-US" altLang="zh-CN" sz="26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46013" y="2373402"/>
            <a:ext cx="1939636" cy="1607856"/>
          </a:xfrm>
          <a:prstGeom prst="rect">
            <a:avLst/>
          </a:prstGeom>
          <a:solidFill>
            <a:srgbClr val="01304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相似形</a:t>
            </a:r>
            <a:endParaRPr lang="zh-CN" altLang="en-US" sz="320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7" name="文本框 22"/>
          <p:cNvSpPr txBox="1"/>
          <p:nvPr/>
        </p:nvSpPr>
        <p:spPr>
          <a:xfrm>
            <a:off x="8815575" y="4572692"/>
            <a:ext cx="2259752" cy="582133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CA</a:t>
            </a:r>
            <a:r>
              <a:rPr lang="zh-TW" altLang="en-US" sz="28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比較愛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pic>
        <p:nvPicPr>
          <p:cNvPr id="18" name="IMG_8639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0538" y="5126914"/>
            <a:ext cx="2696807" cy="1516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128173" y="143392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THREE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2490120" y="266503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概念發展脈絡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28244" y="752353"/>
            <a:ext cx="4595152" cy="509286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畢氏定理公式</a:t>
            </a:r>
            <a:endParaRPr lang="zh-TW" altLang="en-US" sz="2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492" y="1176280"/>
            <a:ext cx="6297639" cy="36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79340" y="1535323"/>
          <a:ext cx="4663991" cy="3122997"/>
        </p:xfrm>
        <a:graphic>
          <a:graphicData uri="http://schemas.openxmlformats.org/drawingml/2006/table">
            <a:tbl>
              <a:tblPr/>
              <a:tblGrid>
                <a:gridCol w="1165280"/>
                <a:gridCol w="1166237"/>
                <a:gridCol w="1166237"/>
                <a:gridCol w="1166237"/>
              </a:tblGrid>
              <a:tr h="675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角的對邊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直角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新細明體"/>
                          <a:cs typeface="Times New Roman"/>
                        </a:rPr>
                        <a:t>△</a:t>
                      </a: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ABC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zh-TW" sz="2400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 d</a:t>
                      </a:r>
                      <a:endParaRPr lang="zh-TW" altLang="zh-TW" sz="2400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+mj-ea"/>
                          <a:ea typeface="+mj-ea"/>
                          <a:cs typeface="Times New Roman"/>
                        </a:rPr>
                        <a:t>e</a:t>
                      </a:r>
                      <a:endParaRPr lang="en-US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+mj-ea"/>
                          <a:ea typeface="+mj-ea"/>
                          <a:cs typeface="Times New Roman"/>
                        </a:rPr>
                        <a:t>(</a:t>
                      </a:r>
                      <a:r>
                        <a:rPr lang="en-US" sz="2400" kern="100" dirty="0" err="1" smtClean="0">
                          <a:latin typeface="+mj-ea"/>
                          <a:ea typeface="+mj-ea"/>
                          <a:cs typeface="Times New Roman"/>
                        </a:rPr>
                        <a:t>a+b</a:t>
                      </a:r>
                      <a:r>
                        <a:rPr lang="en-US" sz="2400" kern="100" dirty="0" smtClean="0">
                          <a:latin typeface="+mj-ea"/>
                          <a:ea typeface="+mj-ea"/>
                          <a:cs typeface="Times New Roman"/>
                        </a:rPr>
                        <a:t>)</a:t>
                      </a:r>
                      <a:endParaRPr lang="en-US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新細明體"/>
                          <a:cs typeface="Times New Roman"/>
                        </a:rPr>
                        <a:t>△</a:t>
                      </a:r>
                      <a:r>
                        <a:rPr lang="en-US" sz="2400" kern="100" dirty="0" err="1">
                          <a:latin typeface="Calibri"/>
                          <a:ea typeface="新細明體"/>
                          <a:cs typeface="Times New Roman"/>
                        </a:rPr>
                        <a:t>DBA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+mj-ea"/>
                          <a:ea typeface="+mj-ea"/>
                          <a:cs typeface="Times New Roman"/>
                        </a:rPr>
                        <a:t>a</a:t>
                      </a:r>
                      <a:endParaRPr lang="en-US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+mj-ea"/>
                          <a:ea typeface="+mj-ea"/>
                          <a:cs typeface="Times New Roman"/>
                        </a:rPr>
                        <a:t>c</a:t>
                      </a:r>
                      <a:endParaRPr lang="en-US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+mj-ea"/>
                          <a:ea typeface="+mj-ea"/>
                          <a:cs typeface="Times New Roman"/>
                        </a:rPr>
                        <a:t>d</a:t>
                      </a:r>
                      <a:endParaRPr lang="en-US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新細明體"/>
                          <a:cs typeface="Times New Roman"/>
                        </a:rPr>
                        <a:t>△</a:t>
                      </a:r>
                      <a:r>
                        <a:rPr lang="en-US" sz="2400" kern="100" dirty="0" err="1">
                          <a:latin typeface="Calibri"/>
                          <a:ea typeface="新細明體"/>
                          <a:cs typeface="Times New Roman"/>
                        </a:rPr>
                        <a:t>DAC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+mj-ea"/>
                          <a:ea typeface="+mj-ea"/>
                          <a:cs typeface="Times New Roman"/>
                        </a:rPr>
                        <a:t>c</a:t>
                      </a:r>
                      <a:endParaRPr lang="en-US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+mj-ea"/>
                          <a:ea typeface="+mj-ea"/>
                          <a:cs typeface="Times New Roman"/>
                        </a:rPr>
                        <a:t>b</a:t>
                      </a:r>
                      <a:endParaRPr lang="en-US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+mj-ea"/>
                          <a:ea typeface="+mj-ea"/>
                          <a:cs typeface="Times New Roman"/>
                        </a:rPr>
                        <a:t>e</a:t>
                      </a:r>
                      <a:endParaRPr lang="en-US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0440360" y="3839035"/>
            <a:ext cx="798653" cy="53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◎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6279146" y="3906897"/>
            <a:ext cx="584642" cy="46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✽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64871" y="5116010"/>
            <a:ext cx="7604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 smtClean="0"/>
              <a:t>d</a:t>
            </a:r>
            <a:r>
              <a:rPr lang="en-US" altLang="zh-TW" sz="2800" b="1" baseline="30000" dirty="0" err="1" smtClean="0"/>
              <a:t>2</a:t>
            </a:r>
            <a:r>
              <a:rPr lang="en-US" altLang="zh-TW" sz="2800" b="1" dirty="0" smtClean="0"/>
              <a:t> =a(</a:t>
            </a:r>
            <a:r>
              <a:rPr lang="en-US" altLang="zh-TW" sz="2800" b="1" dirty="0" err="1" smtClean="0"/>
              <a:t>a+b</a:t>
            </a:r>
            <a:r>
              <a:rPr lang="en-US" altLang="zh-TW" sz="2800" b="1" dirty="0" smtClean="0"/>
              <a:t>)</a:t>
            </a:r>
          </a:p>
          <a:p>
            <a:r>
              <a:rPr lang="en-US" altLang="zh-TW" sz="2800" b="1" dirty="0" err="1" smtClean="0"/>
              <a:t>e</a:t>
            </a:r>
            <a:r>
              <a:rPr lang="en-US" altLang="zh-TW" sz="2800" b="1" baseline="30000" dirty="0" err="1" smtClean="0"/>
              <a:t>2</a:t>
            </a:r>
            <a:r>
              <a:rPr lang="en-US" altLang="zh-TW" sz="2800" b="1" dirty="0" smtClean="0"/>
              <a:t> =b(</a:t>
            </a:r>
            <a:r>
              <a:rPr lang="en-US" altLang="zh-TW" sz="2800" b="1" dirty="0" err="1" smtClean="0"/>
              <a:t>a+b</a:t>
            </a:r>
            <a:r>
              <a:rPr lang="en-US" altLang="zh-TW" sz="2800" b="1" dirty="0" smtClean="0"/>
              <a:t>)</a:t>
            </a:r>
          </a:p>
          <a:p>
            <a:r>
              <a:rPr lang="en-US" altLang="zh-TW" sz="2800" b="1" dirty="0" err="1" smtClean="0"/>
              <a:t>d</a:t>
            </a:r>
            <a:r>
              <a:rPr lang="en-US" altLang="zh-TW" sz="2800" b="1" baseline="30000" dirty="0" err="1" smtClean="0"/>
              <a:t>2</a:t>
            </a:r>
            <a:r>
              <a:rPr lang="en-US" altLang="zh-TW" sz="2800" b="1" dirty="0" smtClean="0"/>
              <a:t> + </a:t>
            </a:r>
            <a:r>
              <a:rPr lang="en-US" altLang="zh-TW" sz="2800" b="1" dirty="0" err="1" smtClean="0"/>
              <a:t>e</a:t>
            </a:r>
            <a:r>
              <a:rPr lang="en-US" altLang="zh-TW" sz="2800" b="1" baseline="30000" dirty="0" err="1" smtClean="0"/>
              <a:t>2</a:t>
            </a:r>
            <a:r>
              <a:rPr lang="en-US" altLang="zh-TW" sz="2800" b="1" dirty="0" smtClean="0"/>
              <a:t> =(</a:t>
            </a:r>
            <a:r>
              <a:rPr lang="en-US" altLang="zh-TW" sz="2800" b="1" dirty="0" err="1" smtClean="0"/>
              <a:t>a+b</a:t>
            </a:r>
            <a:r>
              <a:rPr lang="en-US" altLang="zh-TW" sz="2800" b="1" dirty="0" smtClean="0"/>
              <a:t>)(</a:t>
            </a:r>
            <a:r>
              <a:rPr lang="en-US" altLang="zh-TW" sz="2800" b="1" dirty="0" err="1" smtClean="0"/>
              <a:t>a+b</a:t>
            </a:r>
            <a:r>
              <a:rPr lang="en-US" altLang="zh-TW" sz="2800" b="1" dirty="0" smtClean="0"/>
              <a:t>)=(</a:t>
            </a:r>
            <a:r>
              <a:rPr lang="en-US" altLang="zh-TW" sz="2800" b="1" dirty="0" err="1" smtClean="0"/>
              <a:t>a+b</a:t>
            </a:r>
            <a:r>
              <a:rPr lang="en-US" altLang="zh-TW" sz="2800" b="1" dirty="0" smtClean="0"/>
              <a:t>) </a:t>
            </a:r>
            <a:r>
              <a:rPr lang="en-US" altLang="zh-TW" sz="2800" b="1" baseline="30000" dirty="0" smtClean="0"/>
              <a:t>2 </a:t>
            </a:r>
            <a:endParaRPr lang="zh-TW" altLang="en-US" sz="2800" b="1" baseline="30000" dirty="0"/>
          </a:p>
        </p:txBody>
      </p:sp>
      <p:sp>
        <p:nvSpPr>
          <p:cNvPr id="12" name="圓角矩形 11"/>
          <p:cNvSpPr/>
          <p:nvPr/>
        </p:nvSpPr>
        <p:spPr>
          <a:xfrm>
            <a:off x="7419372" y="5428527"/>
            <a:ext cx="32177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只要長度</a:t>
            </a:r>
            <a:endParaRPr lang="zh-TW" alt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EFB451A-0E7E-44D2-A45F-0990E6B992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00"/>
          <a:stretch/>
        </p:blipFill>
        <p:spPr>
          <a:xfrm>
            <a:off x="0" y="-121920"/>
            <a:ext cx="676656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62E0718-25BB-4ECB-B474-2088784DA6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74500"/>
          <a:stretch/>
        </p:blipFill>
        <p:spPr>
          <a:xfrm>
            <a:off x="9083040" y="-121920"/>
            <a:ext cx="3108960" cy="6858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04A1B80-54A5-426B-8208-97AD187FFEB8}"/>
              </a:ext>
            </a:extLst>
          </p:cNvPr>
          <p:cNvSpPr txBox="1"/>
          <p:nvPr/>
        </p:nvSpPr>
        <p:spPr>
          <a:xfrm>
            <a:off x="2914753" y="2601047"/>
            <a:ext cx="195054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CONTENTS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Microsoft Yi Baiti" panose="03000500000000000000" pitchFamily="66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89FF6526-E029-4F40-B0B2-527B5BCC8648}"/>
              </a:ext>
            </a:extLst>
          </p:cNvPr>
          <p:cNvSpPr txBox="1"/>
          <p:nvPr/>
        </p:nvSpPr>
        <p:spPr>
          <a:xfrm>
            <a:off x="2914752" y="1095653"/>
            <a:ext cx="19505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800" b="1" cap="all" dirty="0" smtClean="0">
                <a:solidFill>
                  <a:srgbClr val="049AAB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  <a:sym typeface="Calibri" panose="020F0502020204030204" pitchFamily="34" charset="0"/>
              </a:rPr>
              <a:t>備課議程</a:t>
            </a:r>
            <a:endParaRPr lang="zh-CN" altLang="en-US" sz="5800" b="1" cap="all" dirty="0">
              <a:solidFill>
                <a:srgbClr val="049AAB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B27ABBD9-EB0E-485C-B431-71D126A24DD1}"/>
              </a:ext>
            </a:extLst>
          </p:cNvPr>
          <p:cNvGrpSpPr/>
          <p:nvPr/>
        </p:nvGrpSpPr>
        <p:grpSpPr>
          <a:xfrm>
            <a:off x="7338286" y="1061258"/>
            <a:ext cx="3837214" cy="975911"/>
            <a:chOff x="6081486" y="904883"/>
            <a:chExt cx="3837214" cy="97591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D9FBEED-03CE-49F7-9132-FCBD83735DF9}"/>
                </a:ext>
              </a:extLst>
            </p:cNvPr>
            <p:cNvSpPr txBox="1"/>
            <p:nvPr/>
          </p:nvSpPr>
          <p:spPr>
            <a:xfrm>
              <a:off x="6096000" y="904883"/>
              <a:ext cx="2233611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PART ONE</a:t>
              </a:r>
              <a:endParaRPr lang="zh-CN" altLang="en-US" sz="2400" b="1" dirty="0">
                <a:solidFill>
                  <a:srgbClr val="049AAB"/>
                </a:solidFill>
                <a:latin typeface="Microsoft Yi Baiti" panose="03000500000000000000" pitchFamily="66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2EFD806F-4790-4F3D-A24A-6FB893652513}"/>
                </a:ext>
              </a:extLst>
            </p:cNvPr>
            <p:cNvSpPr txBox="1"/>
            <p:nvPr/>
          </p:nvSpPr>
          <p:spPr>
            <a:xfrm>
              <a:off x="6081486" y="1296019"/>
              <a:ext cx="3837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反思提問</a:t>
              </a:r>
              <a:endParaRPr lang="zh-CN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315CE552-C796-4DF4-A68B-B46B756EA80D}"/>
              </a:ext>
            </a:extLst>
          </p:cNvPr>
          <p:cNvGrpSpPr/>
          <p:nvPr/>
        </p:nvGrpSpPr>
        <p:grpSpPr>
          <a:xfrm>
            <a:off x="7338286" y="2051854"/>
            <a:ext cx="3837214" cy="988742"/>
            <a:chOff x="6004499" y="904883"/>
            <a:chExt cx="3837214" cy="988742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53453855-9A1A-4433-B5DB-614650C9E030}"/>
                </a:ext>
              </a:extLst>
            </p:cNvPr>
            <p:cNvSpPr txBox="1"/>
            <p:nvPr/>
          </p:nvSpPr>
          <p:spPr>
            <a:xfrm>
              <a:off x="6096000" y="904883"/>
              <a:ext cx="2233611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PART TWO</a:t>
              </a:r>
              <a:endParaRPr lang="zh-CN" altLang="en-US" sz="2400" b="1" dirty="0">
                <a:solidFill>
                  <a:srgbClr val="049AAB"/>
                </a:solidFill>
                <a:latin typeface="Microsoft Yi Baiti" panose="03000500000000000000" pitchFamily="66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9549E22D-1D83-462F-9E14-8A1520E40271}"/>
                </a:ext>
              </a:extLst>
            </p:cNvPr>
            <p:cNvSpPr txBox="1"/>
            <p:nvPr/>
          </p:nvSpPr>
          <p:spPr>
            <a:xfrm>
              <a:off x="6004499" y="1308850"/>
              <a:ext cx="3837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核心概念</a:t>
              </a:r>
              <a:endParaRPr lang="en-US" altLang="zh-CN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4D4070AC-79F9-480C-8278-3BFCEFB36BF2}"/>
              </a:ext>
            </a:extLst>
          </p:cNvPr>
          <p:cNvGrpSpPr/>
          <p:nvPr/>
        </p:nvGrpSpPr>
        <p:grpSpPr>
          <a:xfrm>
            <a:off x="7338286" y="3055281"/>
            <a:ext cx="3837214" cy="988069"/>
            <a:chOff x="6081486" y="904883"/>
            <a:chExt cx="3837214" cy="98806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E4E93EE8-FFAA-4C16-B84A-8D5B8218CC20}"/>
                </a:ext>
              </a:extLst>
            </p:cNvPr>
            <p:cNvSpPr txBox="1"/>
            <p:nvPr/>
          </p:nvSpPr>
          <p:spPr>
            <a:xfrm>
              <a:off x="6096000" y="904883"/>
              <a:ext cx="2639786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PART THREE</a:t>
              </a:r>
              <a:endParaRPr lang="zh-CN" altLang="en-US" sz="2400" b="1" dirty="0">
                <a:solidFill>
                  <a:srgbClr val="049AAB"/>
                </a:solidFill>
                <a:latin typeface="Microsoft Yi Baiti" panose="03000500000000000000" pitchFamily="66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41EFCA2A-CA01-431A-9235-12F27EC76029}"/>
                </a:ext>
              </a:extLst>
            </p:cNvPr>
            <p:cNvSpPr txBox="1"/>
            <p:nvPr/>
          </p:nvSpPr>
          <p:spPr>
            <a:xfrm>
              <a:off x="6081486" y="1308177"/>
              <a:ext cx="3837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概念發展脈絡</a:t>
              </a:r>
              <a:endParaRPr lang="en-US" altLang="zh-CN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1A8B181E-B27F-47FE-A0F8-3CF6EC85DADF}"/>
              </a:ext>
            </a:extLst>
          </p:cNvPr>
          <p:cNvGrpSpPr/>
          <p:nvPr/>
        </p:nvGrpSpPr>
        <p:grpSpPr>
          <a:xfrm>
            <a:off x="7338286" y="4058035"/>
            <a:ext cx="3837214" cy="971692"/>
            <a:chOff x="6081486" y="904883"/>
            <a:chExt cx="3837214" cy="97169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BC53EB30-5CA0-4498-B9F7-14F6C48CD508}"/>
                </a:ext>
              </a:extLst>
            </p:cNvPr>
            <p:cNvSpPr txBox="1"/>
            <p:nvPr/>
          </p:nvSpPr>
          <p:spPr>
            <a:xfrm>
              <a:off x="6096000" y="904883"/>
              <a:ext cx="2460171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PART FOUR</a:t>
              </a:r>
              <a:endParaRPr lang="zh-CN" altLang="en-US" sz="2400" b="1" dirty="0">
                <a:solidFill>
                  <a:srgbClr val="049AAB"/>
                </a:solidFill>
                <a:latin typeface="Microsoft Yi Baiti" panose="03000500000000000000" pitchFamily="66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8D63C4A8-77B9-4B59-866E-C9ACB3D57B01}"/>
                </a:ext>
              </a:extLst>
            </p:cNvPr>
            <p:cNvSpPr txBox="1"/>
            <p:nvPr/>
          </p:nvSpPr>
          <p:spPr>
            <a:xfrm>
              <a:off x="6081486" y="1291800"/>
              <a:ext cx="3837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觀摩討論與修改</a:t>
              </a:r>
              <a:endParaRPr lang="en-US" altLang="zh-CN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2EFC7788-AEE2-4AC8-80C1-448C06EBA34B}"/>
              </a:ext>
            </a:extLst>
          </p:cNvPr>
          <p:cNvGrpSpPr/>
          <p:nvPr/>
        </p:nvGrpSpPr>
        <p:grpSpPr>
          <a:xfrm>
            <a:off x="6412564" y="1450373"/>
            <a:ext cx="555374" cy="433141"/>
            <a:chOff x="6468477" y="1576639"/>
            <a:chExt cx="555374" cy="433141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0BB21A01-D93E-45EB-BFB0-603F5D2EF699}"/>
                </a:ext>
              </a:extLst>
            </p:cNvPr>
            <p:cNvSpPr/>
            <p:nvPr/>
          </p:nvSpPr>
          <p:spPr>
            <a:xfrm rot="2700000">
              <a:off x="6468477" y="1576639"/>
              <a:ext cx="433141" cy="433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38C0D0AC-5DAB-4699-BB55-AE504B32372B}"/>
                </a:ext>
              </a:extLst>
            </p:cNvPr>
            <p:cNvSpPr/>
            <p:nvPr/>
          </p:nvSpPr>
          <p:spPr>
            <a:xfrm rot="2700000">
              <a:off x="6590710" y="1576639"/>
              <a:ext cx="433141" cy="433141"/>
            </a:xfrm>
            <a:prstGeom prst="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9CCD0D09-7536-4A38-816F-80C10D355DA9}"/>
              </a:ext>
            </a:extLst>
          </p:cNvPr>
          <p:cNvGrpSpPr/>
          <p:nvPr/>
        </p:nvGrpSpPr>
        <p:grpSpPr>
          <a:xfrm>
            <a:off x="6412564" y="2421981"/>
            <a:ext cx="555374" cy="433141"/>
            <a:chOff x="6468477" y="1576639"/>
            <a:chExt cx="555374" cy="433141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F0ADB0C0-114C-408B-896A-49F12A2A758A}"/>
                </a:ext>
              </a:extLst>
            </p:cNvPr>
            <p:cNvSpPr/>
            <p:nvPr/>
          </p:nvSpPr>
          <p:spPr>
            <a:xfrm rot="2700000">
              <a:off x="6468477" y="1576639"/>
              <a:ext cx="433141" cy="433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33D327BF-B910-4533-AD60-24088C1BA53C}"/>
                </a:ext>
              </a:extLst>
            </p:cNvPr>
            <p:cNvSpPr/>
            <p:nvPr/>
          </p:nvSpPr>
          <p:spPr>
            <a:xfrm rot="2700000">
              <a:off x="6590710" y="1576639"/>
              <a:ext cx="433141" cy="433141"/>
            </a:xfrm>
            <a:prstGeom prst="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B2D2BBD4-F8E0-4A27-B3A0-0C45D0E53C01}"/>
              </a:ext>
            </a:extLst>
          </p:cNvPr>
          <p:cNvGrpSpPr/>
          <p:nvPr/>
        </p:nvGrpSpPr>
        <p:grpSpPr>
          <a:xfrm>
            <a:off x="6412564" y="3393589"/>
            <a:ext cx="555374" cy="433141"/>
            <a:chOff x="6468477" y="1576639"/>
            <a:chExt cx="555374" cy="433141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A69DC6A6-05BC-425B-AF8D-29107D827B26}"/>
                </a:ext>
              </a:extLst>
            </p:cNvPr>
            <p:cNvSpPr/>
            <p:nvPr/>
          </p:nvSpPr>
          <p:spPr>
            <a:xfrm rot="2700000">
              <a:off x="6468477" y="1576639"/>
              <a:ext cx="433141" cy="433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="" id="{2951A046-D57B-41E9-A5F1-3499A7629D44}"/>
                </a:ext>
              </a:extLst>
            </p:cNvPr>
            <p:cNvSpPr/>
            <p:nvPr/>
          </p:nvSpPr>
          <p:spPr>
            <a:xfrm rot="2700000">
              <a:off x="6590710" y="1576639"/>
              <a:ext cx="433141" cy="433141"/>
            </a:xfrm>
            <a:prstGeom prst="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93563121-8976-475F-92C1-FD39D7C5F8F1}"/>
              </a:ext>
            </a:extLst>
          </p:cNvPr>
          <p:cNvGrpSpPr/>
          <p:nvPr/>
        </p:nvGrpSpPr>
        <p:grpSpPr>
          <a:xfrm>
            <a:off x="6412564" y="4365197"/>
            <a:ext cx="555374" cy="433141"/>
            <a:chOff x="6468477" y="1576639"/>
            <a:chExt cx="555374" cy="433141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xmlns="" id="{6B968239-2458-470E-84D3-EE975D868908}"/>
                </a:ext>
              </a:extLst>
            </p:cNvPr>
            <p:cNvSpPr/>
            <p:nvPr/>
          </p:nvSpPr>
          <p:spPr>
            <a:xfrm rot="2700000">
              <a:off x="6468477" y="1576639"/>
              <a:ext cx="433141" cy="433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xmlns="" id="{27037742-21C0-48CB-9AE1-E0978126EB98}"/>
                </a:ext>
              </a:extLst>
            </p:cNvPr>
            <p:cNvSpPr/>
            <p:nvPr/>
          </p:nvSpPr>
          <p:spPr>
            <a:xfrm rot="2700000">
              <a:off x="6590710" y="1576639"/>
              <a:ext cx="433141" cy="433141"/>
            </a:xfrm>
            <a:prstGeom prst="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4" name="圓角矩形 43"/>
          <p:cNvSpPr/>
          <p:nvPr/>
        </p:nvSpPr>
        <p:spPr>
          <a:xfrm>
            <a:off x="8609431" y="6205600"/>
            <a:ext cx="2475914" cy="591440"/>
          </a:xfrm>
          <a:prstGeom prst="roundRect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002060"/>
                </a:solidFill>
                <a:latin typeface="+mj-ea"/>
                <a:ea typeface="+mj-ea"/>
              </a:rPr>
              <a:t>9</a:t>
            </a:r>
            <a:r>
              <a:rPr lang="en-US" altLang="zh-TW" sz="2400" dirty="0" smtClean="0">
                <a:solidFill>
                  <a:srgbClr val="00B050"/>
                </a:solidFill>
                <a:latin typeface="+mj-ea"/>
                <a:ea typeface="+mj-ea"/>
              </a:rPr>
              <a:t>4</a:t>
            </a:r>
            <a:r>
              <a:rPr lang="zh-TW" altLang="en-US" sz="2400" dirty="0" smtClean="0">
                <a:latin typeface="+mj-ea"/>
                <a:ea typeface="+mj-ea"/>
              </a:rPr>
              <a:t>      </a:t>
            </a:r>
            <a:r>
              <a:rPr lang="en-US" altLang="zh-TW" sz="2400" dirty="0" smtClean="0">
                <a:solidFill>
                  <a:srgbClr val="FFC000"/>
                </a:solidFill>
                <a:latin typeface="+mj-ea"/>
                <a:ea typeface="+mj-ea"/>
              </a:rPr>
              <a:t>MA</a:t>
            </a:r>
            <a:r>
              <a:rPr lang="en-US" altLang="zh-TW" sz="2400" dirty="0" smtClean="0">
                <a:solidFill>
                  <a:srgbClr val="FF3399"/>
                </a:solidFill>
                <a:latin typeface="+mj-ea"/>
                <a:ea typeface="+mj-ea"/>
              </a:rPr>
              <a:t>TH</a:t>
            </a:r>
            <a:endParaRPr lang="zh-TW" altLang="en-US" sz="2400" dirty="0">
              <a:solidFill>
                <a:srgbClr val="FF3399"/>
              </a:solidFill>
              <a:latin typeface="+mj-ea"/>
              <a:ea typeface="+mj-ea"/>
            </a:endParaRPr>
          </a:p>
        </p:txBody>
      </p:sp>
      <p:sp>
        <p:nvSpPr>
          <p:cNvPr id="45" name="心形 44"/>
          <p:cNvSpPr/>
          <p:nvPr/>
        </p:nvSpPr>
        <p:spPr>
          <a:xfrm>
            <a:off x="9318042" y="6267157"/>
            <a:ext cx="428524" cy="407963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8735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>
            <a:extLst>
              <a:ext uri="{FF2B5EF4-FFF2-40B4-BE49-F238E27FC236}">
                <a16:creationId xmlns:a16="http://schemas.microsoft.com/office/drawing/2014/main" xmlns="" id="{8B258F5E-FCA7-4EE5-AA33-69262E2734A2}"/>
              </a:ext>
            </a:extLst>
          </p:cNvPr>
          <p:cNvGrpSpPr/>
          <p:nvPr/>
        </p:nvGrpSpPr>
        <p:grpSpPr>
          <a:xfrm>
            <a:off x="1022551" y="4903027"/>
            <a:ext cx="4958579" cy="652824"/>
            <a:chOff x="1022551" y="4903027"/>
            <a:chExt cx="4958579" cy="652824"/>
          </a:xfrm>
        </p:grpSpPr>
        <p:sp>
          <p:nvSpPr>
            <p:cNvPr id="9" name="任意多边形 18"/>
            <p:cNvSpPr/>
            <p:nvPr/>
          </p:nvSpPr>
          <p:spPr bwMode="auto">
            <a:xfrm>
              <a:off x="1022551" y="4903027"/>
              <a:ext cx="4958579" cy="652824"/>
            </a:xfrm>
            <a:custGeom>
              <a:avLst/>
              <a:gdLst>
                <a:gd name="T0" fmla="*/ 216100 w 3279285"/>
                <a:gd name="T1" fmla="*/ 0 h 431880"/>
                <a:gd name="T2" fmla="*/ 2354790 w 3279285"/>
                <a:gd name="T3" fmla="*/ 0 h 431880"/>
                <a:gd name="T4" fmla="*/ 2424017 w 3279285"/>
                <a:gd name="T5" fmla="*/ 76044 h 431880"/>
                <a:gd name="T6" fmla="*/ 3159270 w 3279285"/>
                <a:gd name="T7" fmla="*/ 425214 h 431880"/>
                <a:gd name="T8" fmla="*/ 3281735 w 3279285"/>
                <a:gd name="T9" fmla="*/ 431389 h 431880"/>
                <a:gd name="T10" fmla="*/ 3280825 w 3279285"/>
                <a:gd name="T11" fmla="*/ 431480 h 431880"/>
                <a:gd name="T12" fmla="*/ 216100 w 3279285"/>
                <a:gd name="T13" fmla="*/ 431480 h 431880"/>
                <a:gd name="T14" fmla="*/ 0 w 3279285"/>
                <a:gd name="T15" fmla="*/ 215740 h 431880"/>
                <a:gd name="T16" fmla="*/ 216100 w 3279285"/>
                <a:gd name="T17" fmla="*/ 0 h 431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9285"/>
                <a:gd name="T28" fmla="*/ 0 h 431880"/>
                <a:gd name="T29" fmla="*/ 3279285 w 3279285"/>
                <a:gd name="T30" fmla="*/ 431880 h 4318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9285" h="431880">
                  <a:moveTo>
                    <a:pt x="215940" y="0"/>
                  </a:moveTo>
                  <a:lnTo>
                    <a:pt x="2353030" y="0"/>
                  </a:lnTo>
                  <a:lnTo>
                    <a:pt x="2422207" y="76114"/>
                  </a:lnTo>
                  <a:cubicBezTo>
                    <a:pt x="2614541" y="268448"/>
                    <a:pt x="2871077" y="396581"/>
                    <a:pt x="3156910" y="425609"/>
                  </a:cubicBezTo>
                  <a:lnTo>
                    <a:pt x="3279285" y="431789"/>
                  </a:lnTo>
                  <a:lnTo>
                    <a:pt x="3278375" y="431880"/>
                  </a:lnTo>
                  <a:lnTo>
                    <a:pt x="215940" y="431880"/>
                  </a:lnTo>
                  <a:cubicBezTo>
                    <a:pt x="96680" y="431880"/>
                    <a:pt x="0" y="335200"/>
                    <a:pt x="0" y="215940"/>
                  </a:cubicBezTo>
                  <a:cubicBezTo>
                    <a:pt x="0" y="96680"/>
                    <a:pt x="96680" y="0"/>
                    <a:pt x="215940" y="0"/>
                  </a:cubicBezTo>
                  <a:close/>
                </a:path>
              </a:pathLst>
            </a:custGeom>
            <a:solidFill>
              <a:srgbClr val="049AAB">
                <a:alpha val="10000"/>
              </a:srgbClr>
            </a:solidFill>
            <a:ln w="28575">
              <a:solidFill>
                <a:srgbClr val="049AAB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endParaRPr lang="en-US" altLang="zh-CN" sz="1799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345328" y="4963713"/>
              <a:ext cx="1117614" cy="523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799" b="1" dirty="0" smtClean="0">
                  <a:solidFill>
                    <a:srgbClr val="049A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對  策</a:t>
              </a:r>
              <a:endParaRPr lang="en-US" altLang="zh-CN" sz="2799" b="1" dirty="0">
                <a:solidFill>
                  <a:srgbClr val="049A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BEE51B42-2CE7-43E4-AE6A-C47F469642E4}"/>
              </a:ext>
            </a:extLst>
          </p:cNvPr>
          <p:cNvGrpSpPr/>
          <p:nvPr/>
        </p:nvGrpSpPr>
        <p:grpSpPr>
          <a:xfrm>
            <a:off x="6065131" y="1883720"/>
            <a:ext cx="4951381" cy="652824"/>
            <a:chOff x="6065131" y="1883720"/>
            <a:chExt cx="4951381" cy="652824"/>
          </a:xfrm>
        </p:grpSpPr>
        <p:sp>
          <p:nvSpPr>
            <p:cNvPr id="10" name="任意多边形 17"/>
            <p:cNvSpPr/>
            <p:nvPr/>
          </p:nvSpPr>
          <p:spPr bwMode="auto">
            <a:xfrm>
              <a:off x="6065131" y="1883720"/>
              <a:ext cx="4951381" cy="652824"/>
            </a:xfrm>
            <a:custGeom>
              <a:avLst/>
              <a:gdLst>
                <a:gd name="T0" fmla="*/ 27359 w 3275513"/>
                <a:gd name="T1" fmla="*/ 0 h 431880"/>
                <a:gd name="T2" fmla="*/ 3057238 w 3275513"/>
                <a:gd name="T3" fmla="*/ 0 h 431880"/>
                <a:gd name="T4" fmla="*/ 3273013 w 3275513"/>
                <a:gd name="T5" fmla="*/ 215740 h 431880"/>
                <a:gd name="T6" fmla="*/ 3057238 w 3275513"/>
                <a:gd name="T7" fmla="*/ 431480 h 431880"/>
                <a:gd name="T8" fmla="*/ 872766 w 3275513"/>
                <a:gd name="T9" fmla="*/ 431480 h 431880"/>
                <a:gd name="T10" fmla="*/ 803640 w 3275513"/>
                <a:gd name="T11" fmla="*/ 355438 h 431880"/>
                <a:gd name="T12" fmla="*/ 69496 w 3275513"/>
                <a:gd name="T13" fmla="*/ 6267 h 431880"/>
                <a:gd name="T14" fmla="*/ 0 w 3275513"/>
                <a:gd name="T15" fmla="*/ 2755 h 431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75513"/>
                <a:gd name="T25" fmla="*/ 0 h 431880"/>
                <a:gd name="T26" fmla="*/ 3275513 w 3275513"/>
                <a:gd name="T27" fmla="*/ 431880 h 431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75513" h="431880">
                  <a:moveTo>
                    <a:pt x="27379" y="0"/>
                  </a:moveTo>
                  <a:lnTo>
                    <a:pt x="3059573" y="0"/>
                  </a:lnTo>
                  <a:cubicBezTo>
                    <a:pt x="3178833" y="0"/>
                    <a:pt x="3275513" y="96680"/>
                    <a:pt x="3275513" y="215940"/>
                  </a:cubicBezTo>
                  <a:cubicBezTo>
                    <a:pt x="3275513" y="335200"/>
                    <a:pt x="3178833" y="431880"/>
                    <a:pt x="3059573" y="431880"/>
                  </a:cubicBezTo>
                  <a:lnTo>
                    <a:pt x="873431" y="431880"/>
                  </a:lnTo>
                  <a:lnTo>
                    <a:pt x="804255" y="355768"/>
                  </a:lnTo>
                  <a:cubicBezTo>
                    <a:pt x="611921" y="163433"/>
                    <a:pt x="355385" y="35300"/>
                    <a:pt x="69551" y="6272"/>
                  </a:cubicBezTo>
                  <a:lnTo>
                    <a:pt x="0" y="2760"/>
                  </a:lnTo>
                  <a:lnTo>
                    <a:pt x="27379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49AAB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679069" y="1948088"/>
              <a:ext cx="1117614" cy="523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799" b="1" dirty="0" smtClean="0">
                  <a:solidFill>
                    <a:srgbClr val="049A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現</a:t>
              </a:r>
              <a:r>
                <a:rPr lang="zh-CN" altLang="en-US" sz="2799" b="1" dirty="0" smtClean="0">
                  <a:solidFill>
                    <a:srgbClr val="049A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TW" altLang="en-US" sz="2799" b="1" dirty="0" smtClean="0">
                  <a:solidFill>
                    <a:srgbClr val="049A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</a:t>
              </a:r>
              <a:endParaRPr lang="en-US" altLang="zh-CN" sz="2799" b="1" dirty="0">
                <a:solidFill>
                  <a:srgbClr val="049A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0"/>
          <p:cNvSpPr txBox="1"/>
          <p:nvPr/>
        </p:nvSpPr>
        <p:spPr>
          <a:xfrm>
            <a:off x="7784833" y="2761883"/>
            <a:ext cx="313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36" indent="-285636" algn="just">
              <a:buFont typeface="Wingdings" panose="05000000000000000000" pitchFamily="2" charset="2"/>
              <a:buChar char="n"/>
            </a:pP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sym typeface="Arial" panose="020B0604020202020204" pitchFamily="34" charset="0"/>
              </a:rPr>
              <a:t>自然數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sym typeface="Arial" panose="020B0604020202020204" pitchFamily="34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xmlns="" id="{D1C3511F-962E-44FE-A92C-D7061D67072A}"/>
              </a:ext>
            </a:extLst>
          </p:cNvPr>
          <p:cNvGrpSpPr/>
          <p:nvPr/>
        </p:nvGrpSpPr>
        <p:grpSpPr>
          <a:xfrm>
            <a:off x="4363470" y="2070929"/>
            <a:ext cx="3292919" cy="3295321"/>
            <a:chOff x="4363470" y="2070929"/>
            <a:chExt cx="3292919" cy="3295321"/>
          </a:xfrm>
        </p:grpSpPr>
        <p:grpSp>
          <p:nvGrpSpPr>
            <p:cNvPr id="5" name="组合 3"/>
            <p:cNvGrpSpPr/>
            <p:nvPr/>
          </p:nvGrpSpPr>
          <p:grpSpPr>
            <a:xfrm>
              <a:off x="4363470" y="2070929"/>
              <a:ext cx="3292919" cy="3295321"/>
              <a:chOff x="4365174" y="2070399"/>
              <a:chExt cx="3294205" cy="3296608"/>
            </a:xfrm>
            <a:solidFill>
              <a:srgbClr val="01304C"/>
            </a:solidFill>
          </p:grpSpPr>
          <p:grpSp>
            <p:nvGrpSpPr>
              <p:cNvPr id="18" name="组合 4"/>
              <p:cNvGrpSpPr/>
              <p:nvPr/>
            </p:nvGrpSpPr>
            <p:grpSpPr>
              <a:xfrm>
                <a:off x="4550909" y="2249849"/>
                <a:ext cx="2935798" cy="2935802"/>
                <a:chOff x="4598426" y="1496202"/>
                <a:chExt cx="3167150" cy="3167154"/>
              </a:xfrm>
              <a:grpFill/>
            </p:grpSpPr>
            <p:sp>
              <p:nvSpPr>
                <p:cNvPr id="7" name="椭圆 6"/>
                <p:cNvSpPr/>
                <p:nvPr/>
              </p:nvSpPr>
              <p:spPr>
                <a:xfrm flipH="1">
                  <a:off x="4598426" y="1496202"/>
                  <a:ext cx="3167150" cy="31671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34">
                    <a:defRPr/>
                  </a:pPr>
                  <a:endParaRPr lang="zh-CN" altLang="en-US" sz="959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" name="椭圆 7"/>
                <p:cNvSpPr/>
                <p:nvPr/>
              </p:nvSpPr>
              <p:spPr>
                <a:xfrm flipH="1">
                  <a:off x="4672200" y="1569976"/>
                  <a:ext cx="3019603" cy="301960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34">
                    <a:defRPr/>
                  </a:pPr>
                  <a:endParaRPr lang="zh-CN" altLang="en-US" sz="959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" name="同心圆 76"/>
              <p:cNvSpPr/>
              <p:nvPr/>
            </p:nvSpPr>
            <p:spPr>
              <a:xfrm>
                <a:off x="4365174" y="2070399"/>
                <a:ext cx="3294205" cy="3296608"/>
              </a:xfrm>
              <a:prstGeom prst="donut">
                <a:avLst>
                  <a:gd name="adj" fmla="val 6327"/>
                </a:avLst>
              </a:prstGeom>
              <a:grpFill/>
              <a:ln w="38100">
                <a:solidFill>
                  <a:srgbClr val="9BD744"/>
                </a:solidFill>
                <a:rou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799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5028978" y="3660412"/>
              <a:ext cx="2002762" cy="107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199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3199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邊長</a:t>
              </a:r>
              <a:r>
                <a:rPr lang="en-US" altLang="zh-TW" sz="3199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en-US" altLang="zh-TW" sz="3199" b="1" baseline="30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  <a:p>
              <a:pPr algn="ctr"/>
              <a:r>
                <a:rPr lang="en-US" altLang="zh-TW" sz="3199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r>
                <a:rPr lang="zh-TW" altLang="en-US" sz="3199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數量</a:t>
              </a:r>
              <a:endParaRPr lang="zh-CN" altLang="en-US" sz="31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5542748" y="2914518"/>
              <a:ext cx="934361" cy="707935"/>
            </a:xfrm>
            <a:custGeom>
              <a:avLst/>
              <a:gdLst>
                <a:gd name="T0" fmla="*/ 228 w 844"/>
                <a:gd name="T1" fmla="*/ 536 h 639"/>
                <a:gd name="T2" fmla="*/ 383 w 844"/>
                <a:gd name="T3" fmla="*/ 639 h 639"/>
                <a:gd name="T4" fmla="*/ 508 w 844"/>
                <a:gd name="T5" fmla="*/ 172 h 639"/>
                <a:gd name="T6" fmla="*/ 843 w 844"/>
                <a:gd name="T7" fmla="*/ 119 h 639"/>
                <a:gd name="T8" fmla="*/ 508 w 844"/>
                <a:gd name="T9" fmla="*/ 66 h 639"/>
                <a:gd name="T10" fmla="*/ 50 w 844"/>
                <a:gd name="T11" fmla="*/ 132 h 639"/>
                <a:gd name="T12" fmla="*/ 336 w 844"/>
                <a:gd name="T13" fmla="*/ 133 h 639"/>
                <a:gd name="T14" fmla="*/ 336 w 844"/>
                <a:gd name="T15" fmla="*/ 26 h 639"/>
                <a:gd name="T16" fmla="*/ 50 w 844"/>
                <a:gd name="T17" fmla="*/ 132 h 639"/>
                <a:gd name="T18" fmla="*/ 53 w 844"/>
                <a:gd name="T19" fmla="*/ 237 h 639"/>
                <a:gd name="T20" fmla="*/ 252 w 844"/>
                <a:gd name="T21" fmla="*/ 260 h 639"/>
                <a:gd name="T22" fmla="*/ 336 w 844"/>
                <a:gd name="T23" fmla="*/ 237 h 639"/>
                <a:gd name="T24" fmla="*/ 369 w 844"/>
                <a:gd name="T25" fmla="*/ 150 h 639"/>
                <a:gd name="T26" fmla="*/ 20 w 844"/>
                <a:gd name="T27" fmla="*/ 151 h 639"/>
                <a:gd name="T28" fmla="*/ 574 w 844"/>
                <a:gd name="T29" fmla="*/ 339 h 639"/>
                <a:gd name="T30" fmla="*/ 567 w 844"/>
                <a:gd name="T31" fmla="*/ 327 h 639"/>
                <a:gd name="T32" fmla="*/ 355 w 844"/>
                <a:gd name="T33" fmla="*/ 271 h 639"/>
                <a:gd name="T34" fmla="*/ 198 w 844"/>
                <a:gd name="T35" fmla="*/ 329 h 639"/>
                <a:gd name="T36" fmla="*/ 190 w 844"/>
                <a:gd name="T37" fmla="*/ 343 h 639"/>
                <a:gd name="T38" fmla="*/ 190 w 844"/>
                <a:gd name="T39" fmla="*/ 358 h 639"/>
                <a:gd name="T40" fmla="*/ 195 w 844"/>
                <a:gd name="T41" fmla="*/ 368 h 639"/>
                <a:gd name="T42" fmla="*/ 259 w 844"/>
                <a:gd name="T43" fmla="*/ 411 h 639"/>
                <a:gd name="T44" fmla="*/ 291 w 844"/>
                <a:gd name="T45" fmla="*/ 420 h 639"/>
                <a:gd name="T46" fmla="*/ 326 w 844"/>
                <a:gd name="T47" fmla="*/ 426 h 639"/>
                <a:gd name="T48" fmla="*/ 383 w 844"/>
                <a:gd name="T49" fmla="*/ 430 h 639"/>
                <a:gd name="T50" fmla="*/ 568 w 844"/>
                <a:gd name="T51" fmla="*/ 373 h 639"/>
                <a:gd name="T52" fmla="*/ 573 w 844"/>
                <a:gd name="T53" fmla="*/ 365 h 639"/>
                <a:gd name="T54" fmla="*/ 576 w 844"/>
                <a:gd name="T55" fmla="*/ 356 h 639"/>
                <a:gd name="T56" fmla="*/ 574 w 844"/>
                <a:gd name="T57" fmla="*/ 339 h 639"/>
                <a:gd name="T58" fmla="*/ 53 w 844"/>
                <a:gd name="T59" fmla="*/ 341 h 639"/>
                <a:gd name="T60" fmla="*/ 160 w 844"/>
                <a:gd name="T61" fmla="*/ 338 h 639"/>
                <a:gd name="T62" fmla="*/ 166 w 844"/>
                <a:gd name="T63" fmla="*/ 320 h 639"/>
                <a:gd name="T64" fmla="*/ 20 w 844"/>
                <a:gd name="T65" fmla="*/ 255 h 639"/>
                <a:gd name="T66" fmla="*/ 650 w 844"/>
                <a:gd name="T67" fmla="*/ 230 h 639"/>
                <a:gd name="T68" fmla="*/ 466 w 844"/>
                <a:gd name="T69" fmla="*/ 247 h 639"/>
                <a:gd name="T70" fmla="*/ 791 w 844"/>
                <a:gd name="T71" fmla="*/ 276 h 639"/>
                <a:gd name="T72" fmla="*/ 824 w 844"/>
                <a:gd name="T73" fmla="*/ 190 h 639"/>
                <a:gd name="T74" fmla="*/ 650 w 844"/>
                <a:gd name="T75" fmla="*/ 334 h 639"/>
                <a:gd name="T76" fmla="*/ 607 w 844"/>
                <a:gd name="T77" fmla="*/ 354 h 639"/>
                <a:gd name="T78" fmla="*/ 650 w 844"/>
                <a:gd name="T79" fmla="*/ 407 h 639"/>
                <a:gd name="T80" fmla="*/ 843 w 844"/>
                <a:gd name="T81" fmla="*/ 327 h 639"/>
                <a:gd name="T82" fmla="*/ 40 w 844"/>
                <a:gd name="T83" fmla="*/ 370 h 639"/>
                <a:gd name="T84" fmla="*/ 161 w 844"/>
                <a:gd name="T85" fmla="*/ 471 h 639"/>
                <a:gd name="T86" fmla="*/ 575 w 844"/>
                <a:gd name="T87" fmla="*/ 445 h 639"/>
                <a:gd name="T88" fmla="*/ 569 w 844"/>
                <a:gd name="T89" fmla="*/ 435 h 639"/>
                <a:gd name="T90" fmla="*/ 537 w 844"/>
                <a:gd name="T91" fmla="*/ 432 h 639"/>
                <a:gd name="T92" fmla="*/ 501 w 844"/>
                <a:gd name="T93" fmla="*/ 445 h 639"/>
                <a:gd name="T94" fmla="*/ 383 w 844"/>
                <a:gd name="T95" fmla="*/ 461 h 639"/>
                <a:gd name="T96" fmla="*/ 266 w 844"/>
                <a:gd name="T97" fmla="*/ 446 h 639"/>
                <a:gd name="T98" fmla="*/ 209 w 844"/>
                <a:gd name="T99" fmla="*/ 421 h 639"/>
                <a:gd name="T100" fmla="*/ 191 w 844"/>
                <a:gd name="T101" fmla="*/ 465 h 639"/>
                <a:gd name="T102" fmla="*/ 572 w 844"/>
                <a:gd name="T103" fmla="*/ 471 h 639"/>
                <a:gd name="T104" fmla="*/ 576 w 844"/>
                <a:gd name="T105" fmla="*/ 460 h 639"/>
                <a:gd name="T106" fmla="*/ 824 w 844"/>
                <a:gd name="T107" fmla="*/ 399 h 639"/>
                <a:gd name="T108" fmla="*/ 605 w 844"/>
                <a:gd name="T109" fmla="*/ 436 h 639"/>
                <a:gd name="T110" fmla="*/ 791 w 844"/>
                <a:gd name="T111" fmla="*/ 48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4" h="639">
                  <a:moveTo>
                    <a:pt x="557" y="526"/>
                  </a:moveTo>
                  <a:cubicBezTo>
                    <a:pt x="551" y="530"/>
                    <a:pt x="545" y="533"/>
                    <a:pt x="537" y="536"/>
                  </a:cubicBezTo>
                  <a:cubicBezTo>
                    <a:pt x="497" y="555"/>
                    <a:pt x="443" y="566"/>
                    <a:pt x="383" y="566"/>
                  </a:cubicBezTo>
                  <a:cubicBezTo>
                    <a:pt x="323" y="566"/>
                    <a:pt x="269" y="555"/>
                    <a:pt x="228" y="536"/>
                  </a:cubicBezTo>
                  <a:cubicBezTo>
                    <a:pt x="221" y="533"/>
                    <a:pt x="215" y="530"/>
                    <a:pt x="209" y="526"/>
                  </a:cubicBezTo>
                  <a:cubicBezTo>
                    <a:pt x="195" y="537"/>
                    <a:pt x="189" y="549"/>
                    <a:pt x="189" y="559"/>
                  </a:cubicBezTo>
                  <a:cubicBezTo>
                    <a:pt x="189" y="575"/>
                    <a:pt x="206" y="596"/>
                    <a:pt x="241" y="612"/>
                  </a:cubicBezTo>
                  <a:cubicBezTo>
                    <a:pt x="277" y="628"/>
                    <a:pt x="327" y="639"/>
                    <a:pt x="383" y="639"/>
                  </a:cubicBezTo>
                  <a:cubicBezTo>
                    <a:pt x="439" y="639"/>
                    <a:pt x="489" y="628"/>
                    <a:pt x="524" y="612"/>
                  </a:cubicBezTo>
                  <a:cubicBezTo>
                    <a:pt x="560" y="596"/>
                    <a:pt x="577" y="575"/>
                    <a:pt x="577" y="559"/>
                  </a:cubicBezTo>
                  <a:cubicBezTo>
                    <a:pt x="577" y="549"/>
                    <a:pt x="571" y="537"/>
                    <a:pt x="557" y="526"/>
                  </a:cubicBezTo>
                  <a:close/>
                  <a:moveTo>
                    <a:pt x="508" y="172"/>
                  </a:moveTo>
                  <a:lnTo>
                    <a:pt x="508" y="172"/>
                  </a:lnTo>
                  <a:cubicBezTo>
                    <a:pt x="543" y="188"/>
                    <a:pt x="594" y="199"/>
                    <a:pt x="650" y="199"/>
                  </a:cubicBezTo>
                  <a:cubicBezTo>
                    <a:pt x="706" y="199"/>
                    <a:pt x="756" y="188"/>
                    <a:pt x="791" y="172"/>
                  </a:cubicBezTo>
                  <a:cubicBezTo>
                    <a:pt x="827" y="156"/>
                    <a:pt x="844" y="135"/>
                    <a:pt x="843" y="119"/>
                  </a:cubicBezTo>
                  <a:cubicBezTo>
                    <a:pt x="844" y="103"/>
                    <a:pt x="827" y="82"/>
                    <a:pt x="791" y="66"/>
                  </a:cubicBezTo>
                  <a:cubicBezTo>
                    <a:pt x="756" y="50"/>
                    <a:pt x="706" y="39"/>
                    <a:pt x="650" y="39"/>
                  </a:cubicBezTo>
                  <a:lnTo>
                    <a:pt x="649" y="39"/>
                  </a:lnTo>
                  <a:cubicBezTo>
                    <a:pt x="594" y="39"/>
                    <a:pt x="543" y="50"/>
                    <a:pt x="508" y="66"/>
                  </a:cubicBezTo>
                  <a:cubicBezTo>
                    <a:pt x="472" y="82"/>
                    <a:pt x="455" y="103"/>
                    <a:pt x="456" y="119"/>
                  </a:cubicBezTo>
                  <a:cubicBezTo>
                    <a:pt x="455" y="135"/>
                    <a:pt x="472" y="156"/>
                    <a:pt x="508" y="172"/>
                  </a:cubicBezTo>
                  <a:close/>
                  <a:moveTo>
                    <a:pt x="50" y="132"/>
                  </a:moveTo>
                  <a:lnTo>
                    <a:pt x="50" y="132"/>
                  </a:lnTo>
                  <a:cubicBezTo>
                    <a:pt x="50" y="132"/>
                    <a:pt x="50" y="132"/>
                    <a:pt x="50" y="132"/>
                  </a:cubicBezTo>
                  <a:cubicBezTo>
                    <a:pt x="51" y="132"/>
                    <a:pt x="52" y="132"/>
                    <a:pt x="53" y="133"/>
                  </a:cubicBezTo>
                  <a:cubicBezTo>
                    <a:pt x="88" y="149"/>
                    <a:pt x="138" y="159"/>
                    <a:pt x="194" y="159"/>
                  </a:cubicBezTo>
                  <a:cubicBezTo>
                    <a:pt x="250" y="159"/>
                    <a:pt x="301" y="149"/>
                    <a:pt x="336" y="133"/>
                  </a:cubicBezTo>
                  <a:cubicBezTo>
                    <a:pt x="337" y="132"/>
                    <a:pt x="337" y="132"/>
                    <a:pt x="338" y="132"/>
                  </a:cubicBezTo>
                  <a:cubicBezTo>
                    <a:pt x="338" y="132"/>
                    <a:pt x="338" y="132"/>
                    <a:pt x="338" y="132"/>
                  </a:cubicBezTo>
                  <a:cubicBezTo>
                    <a:pt x="372" y="116"/>
                    <a:pt x="389" y="95"/>
                    <a:pt x="388" y="79"/>
                  </a:cubicBezTo>
                  <a:cubicBezTo>
                    <a:pt x="389" y="63"/>
                    <a:pt x="372" y="42"/>
                    <a:pt x="336" y="26"/>
                  </a:cubicBezTo>
                  <a:cubicBezTo>
                    <a:pt x="301" y="10"/>
                    <a:pt x="250" y="0"/>
                    <a:pt x="194" y="0"/>
                  </a:cubicBezTo>
                  <a:cubicBezTo>
                    <a:pt x="138" y="0"/>
                    <a:pt x="88" y="10"/>
                    <a:pt x="53" y="26"/>
                  </a:cubicBezTo>
                  <a:cubicBezTo>
                    <a:pt x="17" y="42"/>
                    <a:pt x="0" y="63"/>
                    <a:pt x="0" y="79"/>
                  </a:cubicBezTo>
                  <a:cubicBezTo>
                    <a:pt x="0" y="95"/>
                    <a:pt x="16" y="116"/>
                    <a:pt x="50" y="132"/>
                  </a:cubicBezTo>
                  <a:close/>
                  <a:moveTo>
                    <a:pt x="50" y="236"/>
                  </a:moveTo>
                  <a:lnTo>
                    <a:pt x="50" y="236"/>
                  </a:lnTo>
                  <a:cubicBezTo>
                    <a:pt x="50" y="236"/>
                    <a:pt x="50" y="236"/>
                    <a:pt x="50" y="236"/>
                  </a:cubicBezTo>
                  <a:cubicBezTo>
                    <a:pt x="51" y="236"/>
                    <a:pt x="52" y="237"/>
                    <a:pt x="53" y="237"/>
                  </a:cubicBezTo>
                  <a:cubicBezTo>
                    <a:pt x="88" y="253"/>
                    <a:pt x="138" y="263"/>
                    <a:pt x="194" y="263"/>
                  </a:cubicBezTo>
                  <a:cubicBezTo>
                    <a:pt x="203" y="263"/>
                    <a:pt x="212" y="263"/>
                    <a:pt x="221" y="263"/>
                  </a:cubicBezTo>
                  <a:cubicBezTo>
                    <a:pt x="223" y="262"/>
                    <a:pt x="225" y="262"/>
                    <a:pt x="226" y="262"/>
                  </a:cubicBezTo>
                  <a:cubicBezTo>
                    <a:pt x="235" y="262"/>
                    <a:pt x="244" y="261"/>
                    <a:pt x="252" y="260"/>
                  </a:cubicBezTo>
                  <a:cubicBezTo>
                    <a:pt x="277" y="256"/>
                    <a:pt x="299" y="251"/>
                    <a:pt x="318" y="244"/>
                  </a:cubicBezTo>
                  <a:cubicBezTo>
                    <a:pt x="318" y="244"/>
                    <a:pt x="319" y="244"/>
                    <a:pt x="319" y="244"/>
                  </a:cubicBezTo>
                  <a:cubicBezTo>
                    <a:pt x="319" y="244"/>
                    <a:pt x="319" y="244"/>
                    <a:pt x="319" y="244"/>
                  </a:cubicBezTo>
                  <a:cubicBezTo>
                    <a:pt x="325" y="241"/>
                    <a:pt x="331" y="239"/>
                    <a:pt x="336" y="237"/>
                  </a:cubicBezTo>
                  <a:cubicBezTo>
                    <a:pt x="337" y="237"/>
                    <a:pt x="337" y="236"/>
                    <a:pt x="338" y="236"/>
                  </a:cubicBezTo>
                  <a:cubicBezTo>
                    <a:pt x="338" y="236"/>
                    <a:pt x="338" y="236"/>
                    <a:pt x="338" y="236"/>
                  </a:cubicBezTo>
                  <a:cubicBezTo>
                    <a:pt x="372" y="220"/>
                    <a:pt x="389" y="199"/>
                    <a:pt x="388" y="184"/>
                  </a:cubicBezTo>
                  <a:cubicBezTo>
                    <a:pt x="388" y="174"/>
                    <a:pt x="382" y="162"/>
                    <a:pt x="369" y="150"/>
                  </a:cubicBezTo>
                  <a:cubicBezTo>
                    <a:pt x="362" y="154"/>
                    <a:pt x="356" y="158"/>
                    <a:pt x="349" y="161"/>
                  </a:cubicBezTo>
                  <a:cubicBezTo>
                    <a:pt x="308" y="179"/>
                    <a:pt x="254" y="190"/>
                    <a:pt x="194" y="190"/>
                  </a:cubicBezTo>
                  <a:cubicBezTo>
                    <a:pt x="134" y="190"/>
                    <a:pt x="80" y="179"/>
                    <a:pt x="40" y="161"/>
                  </a:cubicBezTo>
                  <a:cubicBezTo>
                    <a:pt x="33" y="158"/>
                    <a:pt x="26" y="154"/>
                    <a:pt x="20" y="151"/>
                  </a:cubicBezTo>
                  <a:cubicBezTo>
                    <a:pt x="6" y="162"/>
                    <a:pt x="0" y="174"/>
                    <a:pt x="0" y="184"/>
                  </a:cubicBezTo>
                  <a:cubicBezTo>
                    <a:pt x="0" y="199"/>
                    <a:pt x="16" y="220"/>
                    <a:pt x="50" y="236"/>
                  </a:cubicBezTo>
                  <a:close/>
                  <a:moveTo>
                    <a:pt x="574" y="339"/>
                  </a:moveTo>
                  <a:lnTo>
                    <a:pt x="574" y="339"/>
                  </a:lnTo>
                  <a:cubicBezTo>
                    <a:pt x="574" y="339"/>
                    <a:pt x="574" y="339"/>
                    <a:pt x="574" y="339"/>
                  </a:cubicBezTo>
                  <a:cubicBezTo>
                    <a:pt x="574" y="337"/>
                    <a:pt x="572" y="335"/>
                    <a:pt x="571" y="333"/>
                  </a:cubicBezTo>
                  <a:cubicBezTo>
                    <a:pt x="571" y="333"/>
                    <a:pt x="571" y="333"/>
                    <a:pt x="571" y="333"/>
                  </a:cubicBezTo>
                  <a:cubicBezTo>
                    <a:pt x="570" y="331"/>
                    <a:pt x="568" y="329"/>
                    <a:pt x="567" y="327"/>
                  </a:cubicBezTo>
                  <a:cubicBezTo>
                    <a:pt x="567" y="327"/>
                    <a:pt x="567" y="327"/>
                    <a:pt x="567" y="327"/>
                  </a:cubicBezTo>
                  <a:cubicBezTo>
                    <a:pt x="558" y="316"/>
                    <a:pt x="544" y="306"/>
                    <a:pt x="524" y="297"/>
                  </a:cubicBezTo>
                  <a:cubicBezTo>
                    <a:pt x="489" y="281"/>
                    <a:pt x="439" y="270"/>
                    <a:pt x="383" y="271"/>
                  </a:cubicBezTo>
                  <a:cubicBezTo>
                    <a:pt x="374" y="271"/>
                    <a:pt x="364" y="271"/>
                    <a:pt x="355" y="271"/>
                  </a:cubicBezTo>
                  <a:cubicBezTo>
                    <a:pt x="354" y="272"/>
                    <a:pt x="352" y="272"/>
                    <a:pt x="351" y="272"/>
                  </a:cubicBezTo>
                  <a:cubicBezTo>
                    <a:pt x="308" y="275"/>
                    <a:pt x="270" y="284"/>
                    <a:pt x="241" y="297"/>
                  </a:cubicBezTo>
                  <a:cubicBezTo>
                    <a:pt x="222" y="306"/>
                    <a:pt x="208" y="316"/>
                    <a:pt x="200" y="326"/>
                  </a:cubicBezTo>
                  <a:cubicBezTo>
                    <a:pt x="199" y="327"/>
                    <a:pt x="198" y="328"/>
                    <a:pt x="198" y="329"/>
                  </a:cubicBezTo>
                  <a:cubicBezTo>
                    <a:pt x="197" y="330"/>
                    <a:pt x="196" y="331"/>
                    <a:pt x="195" y="332"/>
                  </a:cubicBezTo>
                  <a:cubicBezTo>
                    <a:pt x="194" y="334"/>
                    <a:pt x="193" y="335"/>
                    <a:pt x="192" y="337"/>
                  </a:cubicBezTo>
                  <a:cubicBezTo>
                    <a:pt x="192" y="338"/>
                    <a:pt x="192" y="338"/>
                    <a:pt x="192" y="339"/>
                  </a:cubicBezTo>
                  <a:cubicBezTo>
                    <a:pt x="191" y="340"/>
                    <a:pt x="191" y="342"/>
                    <a:pt x="190" y="343"/>
                  </a:cubicBezTo>
                  <a:cubicBezTo>
                    <a:pt x="190" y="344"/>
                    <a:pt x="190" y="344"/>
                    <a:pt x="190" y="345"/>
                  </a:cubicBezTo>
                  <a:cubicBezTo>
                    <a:pt x="189" y="347"/>
                    <a:pt x="189" y="349"/>
                    <a:pt x="189" y="350"/>
                  </a:cubicBezTo>
                  <a:cubicBezTo>
                    <a:pt x="189" y="352"/>
                    <a:pt x="189" y="354"/>
                    <a:pt x="190" y="356"/>
                  </a:cubicBezTo>
                  <a:cubicBezTo>
                    <a:pt x="190" y="356"/>
                    <a:pt x="190" y="357"/>
                    <a:pt x="190" y="358"/>
                  </a:cubicBezTo>
                  <a:cubicBezTo>
                    <a:pt x="191" y="359"/>
                    <a:pt x="191" y="360"/>
                    <a:pt x="191" y="361"/>
                  </a:cubicBezTo>
                  <a:cubicBezTo>
                    <a:pt x="192" y="363"/>
                    <a:pt x="193" y="365"/>
                    <a:pt x="194" y="367"/>
                  </a:cubicBezTo>
                  <a:cubicBezTo>
                    <a:pt x="194" y="367"/>
                    <a:pt x="195" y="368"/>
                    <a:pt x="195" y="368"/>
                  </a:cubicBezTo>
                  <a:cubicBezTo>
                    <a:pt x="195" y="368"/>
                    <a:pt x="195" y="368"/>
                    <a:pt x="195" y="368"/>
                  </a:cubicBezTo>
                  <a:cubicBezTo>
                    <a:pt x="202" y="380"/>
                    <a:pt x="217" y="392"/>
                    <a:pt x="239" y="403"/>
                  </a:cubicBezTo>
                  <a:cubicBezTo>
                    <a:pt x="240" y="403"/>
                    <a:pt x="241" y="403"/>
                    <a:pt x="241" y="404"/>
                  </a:cubicBezTo>
                  <a:cubicBezTo>
                    <a:pt x="246" y="406"/>
                    <a:pt x="250" y="407"/>
                    <a:pt x="255" y="409"/>
                  </a:cubicBezTo>
                  <a:cubicBezTo>
                    <a:pt x="256" y="410"/>
                    <a:pt x="258" y="410"/>
                    <a:pt x="259" y="411"/>
                  </a:cubicBezTo>
                  <a:cubicBezTo>
                    <a:pt x="262" y="412"/>
                    <a:pt x="265" y="413"/>
                    <a:pt x="269" y="414"/>
                  </a:cubicBezTo>
                  <a:cubicBezTo>
                    <a:pt x="271" y="415"/>
                    <a:pt x="273" y="415"/>
                    <a:pt x="275" y="416"/>
                  </a:cubicBezTo>
                  <a:cubicBezTo>
                    <a:pt x="278" y="417"/>
                    <a:pt x="281" y="418"/>
                    <a:pt x="284" y="418"/>
                  </a:cubicBezTo>
                  <a:cubicBezTo>
                    <a:pt x="286" y="419"/>
                    <a:pt x="289" y="420"/>
                    <a:pt x="291" y="420"/>
                  </a:cubicBezTo>
                  <a:cubicBezTo>
                    <a:pt x="294" y="421"/>
                    <a:pt x="297" y="421"/>
                    <a:pt x="300" y="422"/>
                  </a:cubicBezTo>
                  <a:cubicBezTo>
                    <a:pt x="303" y="423"/>
                    <a:pt x="306" y="423"/>
                    <a:pt x="308" y="424"/>
                  </a:cubicBezTo>
                  <a:cubicBezTo>
                    <a:pt x="311" y="424"/>
                    <a:pt x="314" y="425"/>
                    <a:pt x="317" y="425"/>
                  </a:cubicBezTo>
                  <a:cubicBezTo>
                    <a:pt x="320" y="426"/>
                    <a:pt x="323" y="426"/>
                    <a:pt x="326" y="426"/>
                  </a:cubicBezTo>
                  <a:cubicBezTo>
                    <a:pt x="329" y="427"/>
                    <a:pt x="331" y="427"/>
                    <a:pt x="334" y="427"/>
                  </a:cubicBezTo>
                  <a:cubicBezTo>
                    <a:pt x="338" y="428"/>
                    <a:pt x="341" y="428"/>
                    <a:pt x="345" y="429"/>
                  </a:cubicBezTo>
                  <a:cubicBezTo>
                    <a:pt x="346" y="429"/>
                    <a:pt x="348" y="429"/>
                    <a:pt x="350" y="429"/>
                  </a:cubicBezTo>
                  <a:cubicBezTo>
                    <a:pt x="361" y="430"/>
                    <a:pt x="372" y="430"/>
                    <a:pt x="383" y="430"/>
                  </a:cubicBezTo>
                  <a:cubicBezTo>
                    <a:pt x="439" y="430"/>
                    <a:pt x="489" y="420"/>
                    <a:pt x="524" y="404"/>
                  </a:cubicBezTo>
                  <a:cubicBezTo>
                    <a:pt x="538" y="398"/>
                    <a:pt x="549" y="391"/>
                    <a:pt x="557" y="384"/>
                  </a:cubicBezTo>
                  <a:cubicBezTo>
                    <a:pt x="560" y="382"/>
                    <a:pt x="562" y="379"/>
                    <a:pt x="564" y="377"/>
                  </a:cubicBezTo>
                  <a:cubicBezTo>
                    <a:pt x="565" y="376"/>
                    <a:pt x="567" y="374"/>
                    <a:pt x="568" y="373"/>
                  </a:cubicBezTo>
                  <a:cubicBezTo>
                    <a:pt x="568" y="372"/>
                    <a:pt x="569" y="371"/>
                    <a:pt x="569" y="371"/>
                  </a:cubicBezTo>
                  <a:cubicBezTo>
                    <a:pt x="570" y="370"/>
                    <a:pt x="571" y="368"/>
                    <a:pt x="572" y="367"/>
                  </a:cubicBezTo>
                  <a:cubicBezTo>
                    <a:pt x="572" y="367"/>
                    <a:pt x="572" y="366"/>
                    <a:pt x="573" y="365"/>
                  </a:cubicBezTo>
                  <a:cubicBezTo>
                    <a:pt x="573" y="365"/>
                    <a:pt x="573" y="365"/>
                    <a:pt x="573" y="365"/>
                  </a:cubicBezTo>
                  <a:cubicBezTo>
                    <a:pt x="573" y="365"/>
                    <a:pt x="573" y="365"/>
                    <a:pt x="573" y="365"/>
                  </a:cubicBezTo>
                  <a:cubicBezTo>
                    <a:pt x="574" y="364"/>
                    <a:pt x="574" y="363"/>
                    <a:pt x="574" y="362"/>
                  </a:cubicBezTo>
                  <a:cubicBezTo>
                    <a:pt x="575" y="361"/>
                    <a:pt x="575" y="360"/>
                    <a:pt x="575" y="359"/>
                  </a:cubicBezTo>
                  <a:cubicBezTo>
                    <a:pt x="576" y="358"/>
                    <a:pt x="576" y="357"/>
                    <a:pt x="576" y="356"/>
                  </a:cubicBezTo>
                  <a:cubicBezTo>
                    <a:pt x="577" y="354"/>
                    <a:pt x="577" y="352"/>
                    <a:pt x="577" y="350"/>
                  </a:cubicBezTo>
                  <a:lnTo>
                    <a:pt x="577" y="350"/>
                  </a:lnTo>
                  <a:cubicBezTo>
                    <a:pt x="577" y="349"/>
                    <a:pt x="577" y="347"/>
                    <a:pt x="576" y="345"/>
                  </a:cubicBezTo>
                  <a:cubicBezTo>
                    <a:pt x="576" y="343"/>
                    <a:pt x="575" y="341"/>
                    <a:pt x="574" y="339"/>
                  </a:cubicBezTo>
                  <a:close/>
                  <a:moveTo>
                    <a:pt x="20" y="255"/>
                  </a:moveTo>
                  <a:lnTo>
                    <a:pt x="20" y="255"/>
                  </a:lnTo>
                  <a:cubicBezTo>
                    <a:pt x="6" y="266"/>
                    <a:pt x="0" y="278"/>
                    <a:pt x="0" y="288"/>
                  </a:cubicBezTo>
                  <a:cubicBezTo>
                    <a:pt x="0" y="304"/>
                    <a:pt x="17" y="325"/>
                    <a:pt x="53" y="341"/>
                  </a:cubicBezTo>
                  <a:cubicBezTo>
                    <a:pt x="81" y="354"/>
                    <a:pt x="118" y="363"/>
                    <a:pt x="161" y="366"/>
                  </a:cubicBezTo>
                  <a:cubicBezTo>
                    <a:pt x="159" y="361"/>
                    <a:pt x="158" y="356"/>
                    <a:pt x="158" y="350"/>
                  </a:cubicBezTo>
                  <a:cubicBezTo>
                    <a:pt x="158" y="347"/>
                    <a:pt x="158" y="344"/>
                    <a:pt x="159" y="341"/>
                  </a:cubicBezTo>
                  <a:cubicBezTo>
                    <a:pt x="159" y="340"/>
                    <a:pt x="159" y="339"/>
                    <a:pt x="160" y="338"/>
                  </a:cubicBezTo>
                  <a:cubicBezTo>
                    <a:pt x="160" y="336"/>
                    <a:pt x="160" y="334"/>
                    <a:pt x="161" y="332"/>
                  </a:cubicBezTo>
                  <a:cubicBezTo>
                    <a:pt x="161" y="331"/>
                    <a:pt x="162" y="330"/>
                    <a:pt x="162" y="329"/>
                  </a:cubicBezTo>
                  <a:cubicBezTo>
                    <a:pt x="163" y="327"/>
                    <a:pt x="164" y="326"/>
                    <a:pt x="164" y="324"/>
                  </a:cubicBezTo>
                  <a:cubicBezTo>
                    <a:pt x="165" y="323"/>
                    <a:pt x="165" y="322"/>
                    <a:pt x="166" y="320"/>
                  </a:cubicBezTo>
                  <a:cubicBezTo>
                    <a:pt x="167" y="319"/>
                    <a:pt x="167" y="318"/>
                    <a:pt x="168" y="317"/>
                  </a:cubicBezTo>
                  <a:cubicBezTo>
                    <a:pt x="173" y="309"/>
                    <a:pt x="179" y="301"/>
                    <a:pt x="187" y="294"/>
                  </a:cubicBezTo>
                  <a:cubicBezTo>
                    <a:pt x="130" y="294"/>
                    <a:pt x="79" y="283"/>
                    <a:pt x="40" y="265"/>
                  </a:cubicBezTo>
                  <a:cubicBezTo>
                    <a:pt x="33" y="262"/>
                    <a:pt x="26" y="259"/>
                    <a:pt x="20" y="255"/>
                  </a:cubicBezTo>
                  <a:close/>
                  <a:moveTo>
                    <a:pt x="824" y="190"/>
                  </a:moveTo>
                  <a:lnTo>
                    <a:pt x="824" y="190"/>
                  </a:lnTo>
                  <a:cubicBezTo>
                    <a:pt x="818" y="194"/>
                    <a:pt x="811" y="197"/>
                    <a:pt x="804" y="201"/>
                  </a:cubicBezTo>
                  <a:cubicBezTo>
                    <a:pt x="764" y="219"/>
                    <a:pt x="709" y="230"/>
                    <a:pt x="650" y="230"/>
                  </a:cubicBezTo>
                  <a:cubicBezTo>
                    <a:pt x="590" y="230"/>
                    <a:pt x="536" y="219"/>
                    <a:pt x="495" y="201"/>
                  </a:cubicBezTo>
                  <a:cubicBezTo>
                    <a:pt x="488" y="197"/>
                    <a:pt x="482" y="194"/>
                    <a:pt x="475" y="190"/>
                  </a:cubicBezTo>
                  <a:cubicBezTo>
                    <a:pt x="462" y="201"/>
                    <a:pt x="456" y="213"/>
                    <a:pt x="456" y="223"/>
                  </a:cubicBezTo>
                  <a:cubicBezTo>
                    <a:pt x="456" y="230"/>
                    <a:pt x="459" y="239"/>
                    <a:pt x="466" y="247"/>
                  </a:cubicBezTo>
                  <a:cubicBezTo>
                    <a:pt x="493" y="252"/>
                    <a:pt x="517" y="259"/>
                    <a:pt x="537" y="269"/>
                  </a:cubicBezTo>
                  <a:cubicBezTo>
                    <a:pt x="555" y="277"/>
                    <a:pt x="570" y="286"/>
                    <a:pt x="582" y="298"/>
                  </a:cubicBezTo>
                  <a:cubicBezTo>
                    <a:pt x="603" y="301"/>
                    <a:pt x="626" y="303"/>
                    <a:pt x="650" y="303"/>
                  </a:cubicBezTo>
                  <a:cubicBezTo>
                    <a:pt x="706" y="303"/>
                    <a:pt x="756" y="293"/>
                    <a:pt x="791" y="276"/>
                  </a:cubicBezTo>
                  <a:cubicBezTo>
                    <a:pt x="792" y="276"/>
                    <a:pt x="793" y="276"/>
                    <a:pt x="794" y="275"/>
                  </a:cubicBezTo>
                  <a:lnTo>
                    <a:pt x="794" y="275"/>
                  </a:lnTo>
                  <a:cubicBezTo>
                    <a:pt x="828" y="259"/>
                    <a:pt x="844" y="239"/>
                    <a:pt x="843" y="223"/>
                  </a:cubicBezTo>
                  <a:cubicBezTo>
                    <a:pt x="844" y="213"/>
                    <a:pt x="838" y="201"/>
                    <a:pt x="824" y="190"/>
                  </a:cubicBezTo>
                  <a:close/>
                  <a:moveTo>
                    <a:pt x="824" y="294"/>
                  </a:moveTo>
                  <a:lnTo>
                    <a:pt x="824" y="294"/>
                  </a:lnTo>
                  <a:cubicBezTo>
                    <a:pt x="818" y="298"/>
                    <a:pt x="811" y="302"/>
                    <a:pt x="804" y="305"/>
                  </a:cubicBezTo>
                  <a:cubicBezTo>
                    <a:pt x="764" y="323"/>
                    <a:pt x="709" y="334"/>
                    <a:pt x="650" y="334"/>
                  </a:cubicBezTo>
                  <a:cubicBezTo>
                    <a:pt x="634" y="334"/>
                    <a:pt x="619" y="333"/>
                    <a:pt x="605" y="332"/>
                  </a:cubicBezTo>
                  <a:cubicBezTo>
                    <a:pt x="606" y="338"/>
                    <a:pt x="608" y="344"/>
                    <a:pt x="608" y="350"/>
                  </a:cubicBezTo>
                  <a:cubicBezTo>
                    <a:pt x="608" y="352"/>
                    <a:pt x="608" y="353"/>
                    <a:pt x="608" y="354"/>
                  </a:cubicBezTo>
                  <a:cubicBezTo>
                    <a:pt x="608" y="354"/>
                    <a:pt x="607" y="354"/>
                    <a:pt x="607" y="354"/>
                  </a:cubicBezTo>
                  <a:cubicBezTo>
                    <a:pt x="606" y="373"/>
                    <a:pt x="597" y="389"/>
                    <a:pt x="583" y="402"/>
                  </a:cubicBezTo>
                  <a:cubicBezTo>
                    <a:pt x="583" y="402"/>
                    <a:pt x="583" y="402"/>
                    <a:pt x="583" y="402"/>
                  </a:cubicBezTo>
                  <a:cubicBezTo>
                    <a:pt x="583" y="402"/>
                    <a:pt x="583" y="402"/>
                    <a:pt x="583" y="402"/>
                  </a:cubicBezTo>
                  <a:cubicBezTo>
                    <a:pt x="604" y="405"/>
                    <a:pt x="626" y="407"/>
                    <a:pt x="650" y="407"/>
                  </a:cubicBezTo>
                  <a:cubicBezTo>
                    <a:pt x="706" y="407"/>
                    <a:pt x="756" y="397"/>
                    <a:pt x="791" y="381"/>
                  </a:cubicBezTo>
                  <a:cubicBezTo>
                    <a:pt x="792" y="380"/>
                    <a:pt x="793" y="380"/>
                    <a:pt x="794" y="380"/>
                  </a:cubicBezTo>
                  <a:lnTo>
                    <a:pt x="794" y="380"/>
                  </a:lnTo>
                  <a:cubicBezTo>
                    <a:pt x="828" y="364"/>
                    <a:pt x="844" y="343"/>
                    <a:pt x="843" y="327"/>
                  </a:cubicBezTo>
                  <a:cubicBezTo>
                    <a:pt x="844" y="317"/>
                    <a:pt x="838" y="306"/>
                    <a:pt x="824" y="294"/>
                  </a:cubicBezTo>
                  <a:close/>
                  <a:moveTo>
                    <a:pt x="179" y="399"/>
                  </a:moveTo>
                  <a:lnTo>
                    <a:pt x="179" y="399"/>
                  </a:lnTo>
                  <a:cubicBezTo>
                    <a:pt x="125" y="397"/>
                    <a:pt x="77" y="386"/>
                    <a:pt x="40" y="370"/>
                  </a:cubicBezTo>
                  <a:cubicBezTo>
                    <a:pt x="33" y="366"/>
                    <a:pt x="26" y="363"/>
                    <a:pt x="20" y="359"/>
                  </a:cubicBezTo>
                  <a:cubicBezTo>
                    <a:pt x="6" y="370"/>
                    <a:pt x="0" y="382"/>
                    <a:pt x="0" y="392"/>
                  </a:cubicBezTo>
                  <a:cubicBezTo>
                    <a:pt x="0" y="408"/>
                    <a:pt x="17" y="429"/>
                    <a:pt x="53" y="445"/>
                  </a:cubicBezTo>
                  <a:cubicBezTo>
                    <a:pt x="81" y="458"/>
                    <a:pt x="118" y="467"/>
                    <a:pt x="161" y="471"/>
                  </a:cubicBezTo>
                  <a:cubicBezTo>
                    <a:pt x="159" y="466"/>
                    <a:pt x="158" y="460"/>
                    <a:pt x="158" y="455"/>
                  </a:cubicBezTo>
                  <a:cubicBezTo>
                    <a:pt x="158" y="434"/>
                    <a:pt x="168" y="417"/>
                    <a:pt x="183" y="403"/>
                  </a:cubicBezTo>
                  <a:cubicBezTo>
                    <a:pt x="182" y="401"/>
                    <a:pt x="180" y="400"/>
                    <a:pt x="179" y="399"/>
                  </a:cubicBezTo>
                  <a:close/>
                  <a:moveTo>
                    <a:pt x="575" y="445"/>
                  </a:moveTo>
                  <a:lnTo>
                    <a:pt x="575" y="445"/>
                  </a:lnTo>
                  <a:cubicBezTo>
                    <a:pt x="574" y="444"/>
                    <a:pt x="574" y="443"/>
                    <a:pt x="573" y="441"/>
                  </a:cubicBezTo>
                  <a:cubicBezTo>
                    <a:pt x="573" y="440"/>
                    <a:pt x="572" y="439"/>
                    <a:pt x="571" y="437"/>
                  </a:cubicBezTo>
                  <a:cubicBezTo>
                    <a:pt x="571" y="436"/>
                    <a:pt x="570" y="436"/>
                    <a:pt x="569" y="435"/>
                  </a:cubicBezTo>
                  <a:cubicBezTo>
                    <a:pt x="566" y="430"/>
                    <a:pt x="563" y="426"/>
                    <a:pt x="557" y="422"/>
                  </a:cubicBezTo>
                  <a:cubicBezTo>
                    <a:pt x="554" y="423"/>
                    <a:pt x="551" y="425"/>
                    <a:pt x="548" y="427"/>
                  </a:cubicBezTo>
                  <a:cubicBezTo>
                    <a:pt x="548" y="427"/>
                    <a:pt x="548" y="427"/>
                    <a:pt x="548" y="427"/>
                  </a:cubicBezTo>
                  <a:cubicBezTo>
                    <a:pt x="544" y="429"/>
                    <a:pt x="541" y="430"/>
                    <a:pt x="537" y="432"/>
                  </a:cubicBezTo>
                  <a:cubicBezTo>
                    <a:pt x="532" y="434"/>
                    <a:pt x="527" y="437"/>
                    <a:pt x="521" y="439"/>
                  </a:cubicBezTo>
                  <a:cubicBezTo>
                    <a:pt x="520" y="439"/>
                    <a:pt x="519" y="440"/>
                    <a:pt x="517" y="440"/>
                  </a:cubicBezTo>
                  <a:cubicBezTo>
                    <a:pt x="513" y="442"/>
                    <a:pt x="508" y="443"/>
                    <a:pt x="504" y="445"/>
                  </a:cubicBezTo>
                  <a:cubicBezTo>
                    <a:pt x="503" y="445"/>
                    <a:pt x="502" y="445"/>
                    <a:pt x="501" y="445"/>
                  </a:cubicBezTo>
                  <a:cubicBezTo>
                    <a:pt x="496" y="447"/>
                    <a:pt x="490" y="448"/>
                    <a:pt x="485" y="450"/>
                  </a:cubicBezTo>
                  <a:cubicBezTo>
                    <a:pt x="484" y="450"/>
                    <a:pt x="484" y="450"/>
                    <a:pt x="483" y="450"/>
                  </a:cubicBezTo>
                  <a:cubicBezTo>
                    <a:pt x="477" y="452"/>
                    <a:pt x="471" y="453"/>
                    <a:pt x="465" y="454"/>
                  </a:cubicBezTo>
                  <a:cubicBezTo>
                    <a:pt x="440" y="459"/>
                    <a:pt x="412" y="461"/>
                    <a:pt x="383" y="461"/>
                  </a:cubicBezTo>
                  <a:cubicBezTo>
                    <a:pt x="357" y="461"/>
                    <a:pt x="332" y="459"/>
                    <a:pt x="309" y="455"/>
                  </a:cubicBezTo>
                  <a:cubicBezTo>
                    <a:pt x="309" y="455"/>
                    <a:pt x="309" y="455"/>
                    <a:pt x="309" y="455"/>
                  </a:cubicBezTo>
                  <a:cubicBezTo>
                    <a:pt x="295" y="453"/>
                    <a:pt x="280" y="450"/>
                    <a:pt x="267" y="446"/>
                  </a:cubicBezTo>
                  <a:cubicBezTo>
                    <a:pt x="267" y="446"/>
                    <a:pt x="266" y="446"/>
                    <a:pt x="266" y="446"/>
                  </a:cubicBezTo>
                  <a:cubicBezTo>
                    <a:pt x="260" y="444"/>
                    <a:pt x="254" y="442"/>
                    <a:pt x="248" y="440"/>
                  </a:cubicBezTo>
                  <a:cubicBezTo>
                    <a:pt x="248" y="440"/>
                    <a:pt x="247" y="439"/>
                    <a:pt x="246" y="439"/>
                  </a:cubicBezTo>
                  <a:cubicBezTo>
                    <a:pt x="240" y="437"/>
                    <a:pt x="234" y="435"/>
                    <a:pt x="228" y="432"/>
                  </a:cubicBezTo>
                  <a:cubicBezTo>
                    <a:pt x="221" y="429"/>
                    <a:pt x="215" y="425"/>
                    <a:pt x="209" y="421"/>
                  </a:cubicBezTo>
                  <a:cubicBezTo>
                    <a:pt x="195" y="433"/>
                    <a:pt x="189" y="445"/>
                    <a:pt x="189" y="455"/>
                  </a:cubicBezTo>
                  <a:cubicBezTo>
                    <a:pt x="189" y="456"/>
                    <a:pt x="189" y="458"/>
                    <a:pt x="190" y="460"/>
                  </a:cubicBezTo>
                  <a:cubicBezTo>
                    <a:pt x="190" y="461"/>
                    <a:pt x="190" y="461"/>
                    <a:pt x="190" y="462"/>
                  </a:cubicBezTo>
                  <a:cubicBezTo>
                    <a:pt x="191" y="463"/>
                    <a:pt x="191" y="464"/>
                    <a:pt x="191" y="465"/>
                  </a:cubicBezTo>
                  <a:cubicBezTo>
                    <a:pt x="196" y="479"/>
                    <a:pt x="212" y="495"/>
                    <a:pt x="241" y="508"/>
                  </a:cubicBezTo>
                  <a:cubicBezTo>
                    <a:pt x="277" y="524"/>
                    <a:pt x="327" y="535"/>
                    <a:pt x="383" y="535"/>
                  </a:cubicBezTo>
                  <a:cubicBezTo>
                    <a:pt x="439" y="535"/>
                    <a:pt x="489" y="524"/>
                    <a:pt x="524" y="508"/>
                  </a:cubicBezTo>
                  <a:cubicBezTo>
                    <a:pt x="549" y="497"/>
                    <a:pt x="564" y="484"/>
                    <a:pt x="572" y="471"/>
                  </a:cubicBezTo>
                  <a:cubicBezTo>
                    <a:pt x="572" y="471"/>
                    <a:pt x="572" y="470"/>
                    <a:pt x="573" y="469"/>
                  </a:cubicBezTo>
                  <a:cubicBezTo>
                    <a:pt x="573" y="468"/>
                    <a:pt x="574" y="467"/>
                    <a:pt x="574" y="466"/>
                  </a:cubicBezTo>
                  <a:cubicBezTo>
                    <a:pt x="575" y="465"/>
                    <a:pt x="575" y="464"/>
                    <a:pt x="575" y="463"/>
                  </a:cubicBezTo>
                  <a:cubicBezTo>
                    <a:pt x="576" y="462"/>
                    <a:pt x="576" y="461"/>
                    <a:pt x="576" y="460"/>
                  </a:cubicBezTo>
                  <a:cubicBezTo>
                    <a:pt x="577" y="458"/>
                    <a:pt x="577" y="456"/>
                    <a:pt x="577" y="455"/>
                  </a:cubicBezTo>
                  <a:cubicBezTo>
                    <a:pt x="577" y="453"/>
                    <a:pt x="576" y="450"/>
                    <a:pt x="576" y="448"/>
                  </a:cubicBezTo>
                  <a:cubicBezTo>
                    <a:pt x="576" y="447"/>
                    <a:pt x="575" y="446"/>
                    <a:pt x="575" y="445"/>
                  </a:cubicBezTo>
                  <a:close/>
                  <a:moveTo>
                    <a:pt x="824" y="399"/>
                  </a:moveTo>
                  <a:lnTo>
                    <a:pt x="824" y="399"/>
                  </a:lnTo>
                  <a:cubicBezTo>
                    <a:pt x="818" y="402"/>
                    <a:pt x="811" y="406"/>
                    <a:pt x="804" y="409"/>
                  </a:cubicBezTo>
                  <a:cubicBezTo>
                    <a:pt x="764" y="428"/>
                    <a:pt x="709" y="438"/>
                    <a:pt x="650" y="438"/>
                  </a:cubicBezTo>
                  <a:cubicBezTo>
                    <a:pt x="634" y="438"/>
                    <a:pt x="619" y="438"/>
                    <a:pt x="605" y="436"/>
                  </a:cubicBezTo>
                  <a:cubicBezTo>
                    <a:pt x="606" y="442"/>
                    <a:pt x="608" y="448"/>
                    <a:pt x="608" y="455"/>
                  </a:cubicBezTo>
                  <a:cubicBezTo>
                    <a:pt x="607" y="475"/>
                    <a:pt x="598" y="492"/>
                    <a:pt x="583" y="506"/>
                  </a:cubicBezTo>
                  <a:cubicBezTo>
                    <a:pt x="604" y="510"/>
                    <a:pt x="626" y="512"/>
                    <a:pt x="650" y="512"/>
                  </a:cubicBezTo>
                  <a:cubicBezTo>
                    <a:pt x="706" y="512"/>
                    <a:pt x="756" y="501"/>
                    <a:pt x="791" y="485"/>
                  </a:cubicBezTo>
                  <a:cubicBezTo>
                    <a:pt x="827" y="469"/>
                    <a:pt x="844" y="448"/>
                    <a:pt x="843" y="432"/>
                  </a:cubicBezTo>
                  <a:cubicBezTo>
                    <a:pt x="844" y="422"/>
                    <a:pt x="838" y="410"/>
                    <a:pt x="824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TextBox 10"/>
          <p:cNvSpPr txBox="1"/>
          <p:nvPr/>
        </p:nvSpPr>
        <p:spPr>
          <a:xfrm>
            <a:off x="7807980" y="3265634"/>
            <a:ext cx="313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36" indent="-285636" algn="just">
              <a:buFont typeface="Wingdings" panose="05000000000000000000" pitchFamily="2" charset="2"/>
              <a:buChar char="n"/>
            </a:pP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sym typeface="Arial" panose="020B0604020202020204" pitchFamily="34" charset="0"/>
              </a:rPr>
              <a:t>分數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sym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237262" y="4299578"/>
            <a:ext cx="313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36" indent="-285636" algn="just">
              <a:buFont typeface="Wingdings" panose="05000000000000000000" pitchFamily="2" charset="2"/>
              <a:buChar char="n"/>
            </a:pP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sym typeface="Arial" panose="020B0604020202020204" pitchFamily="34" charset="0"/>
              </a:rPr>
              <a:t>創建數系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sym typeface="Arial" panose="020B0604020202020204" pitchFamily="34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2429481" y="2527494"/>
            <a:ext cx="313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36" indent="-285636" algn="just">
              <a:buFont typeface="Wingdings" panose="05000000000000000000" pitchFamily="2" charset="2"/>
              <a:buChar char="n"/>
            </a:pP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sym typeface="Arial" panose="020B0604020202020204" pitchFamily="34" charset="0"/>
              </a:rPr>
              <a:t>猜測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sym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1966487" y="3115842"/>
            <a:ext cx="313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36" indent="-285636" algn="just">
              <a:buFont typeface="Wingdings" panose="05000000000000000000" pitchFamily="2" charset="2"/>
              <a:buChar char="n"/>
            </a:pP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sym typeface="Arial" panose="020B0604020202020204" pitchFamily="34" charset="0"/>
              </a:rPr>
              <a:t>檢查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sym typeface="Arial" panose="020B0604020202020204" pitchFamily="34" charset="0"/>
            </a:endParaRPr>
          </a:p>
        </p:txBody>
      </p:sp>
      <p:sp>
        <p:nvSpPr>
          <p:cNvPr id="24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128173" y="143392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THREE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25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2490120" y="266503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概念發展脈絡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28244" y="752353"/>
            <a:ext cx="4595152" cy="509286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根號數的發展</a:t>
            </a:r>
            <a:endParaRPr lang="zh-TW" altLang="en-US" sz="2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" name="圖片 2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10"/>
          <p:cNvSpPr txBox="1"/>
          <p:nvPr/>
        </p:nvSpPr>
        <p:spPr>
          <a:xfrm>
            <a:off x="1551723" y="3638629"/>
            <a:ext cx="313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36" indent="-285636" algn="just">
              <a:buFont typeface="Wingdings" panose="05000000000000000000" pitchFamily="2" charset="2"/>
              <a:buChar char="n"/>
            </a:pP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sym typeface="Arial" panose="020B0604020202020204" pitchFamily="34" charset="0"/>
              </a:rPr>
              <a:t>逼近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sym typeface="Arial" panose="020B0604020202020204" pitchFamily="34" charset="0"/>
            </a:endParaRPr>
          </a:p>
        </p:txBody>
      </p:sp>
      <p:sp>
        <p:nvSpPr>
          <p:cNvPr id="29" name="TextBox 10"/>
          <p:cNvSpPr txBox="1"/>
          <p:nvPr/>
        </p:nvSpPr>
        <p:spPr>
          <a:xfrm>
            <a:off x="7821485" y="3823146"/>
            <a:ext cx="313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36" indent="-285636" algn="just">
              <a:buFont typeface="Wingdings" panose="05000000000000000000" pitchFamily="2" charset="2"/>
              <a:buChar char="n"/>
            </a:pP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sym typeface="Arial" panose="020B0604020202020204" pitchFamily="34" charset="0"/>
              </a:rPr>
              <a:t>四則運算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28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  <p:bldP spid="20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128173" y="143392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THREE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2490120" y="266503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概念發展脈絡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28244" y="752353"/>
            <a:ext cx="4595152" cy="509286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根號數的發展</a:t>
            </a:r>
            <a:endParaRPr lang="zh-TW" altLang="en-US" sz="2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MWSnap19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689" y="1393301"/>
            <a:ext cx="4911449" cy="2808309"/>
          </a:xfrm>
          <a:prstGeom prst="rect">
            <a:avLst/>
          </a:prstGeom>
        </p:spPr>
      </p:pic>
      <p:pic>
        <p:nvPicPr>
          <p:cNvPr id="10" name="圖片 9" descr="MWSnap19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8604" y="3514029"/>
            <a:ext cx="5047346" cy="2675093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>
            <a:off x="6447099" y="1632030"/>
            <a:ext cx="3275635" cy="1608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分數的基模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>
                <a:solidFill>
                  <a:srgbClr val="FFC000"/>
                </a:solidFill>
              </a:rPr>
              <a:t>整數</a:t>
            </a:r>
            <a:r>
              <a:rPr lang="en-US" altLang="zh-TW" sz="2800" b="1" dirty="0" smtClean="0">
                <a:solidFill>
                  <a:srgbClr val="FFC000"/>
                </a:solidFill>
              </a:rPr>
              <a:t>÷</a:t>
            </a:r>
            <a:r>
              <a:rPr lang="zh-TW" altLang="en-US" sz="2800" b="1" dirty="0" smtClean="0">
                <a:solidFill>
                  <a:srgbClr val="FFC000"/>
                </a:solidFill>
              </a:rPr>
              <a:t>整數</a:t>
            </a:r>
            <a:endParaRPr lang="zh-TW" altLang="en-US" sz="2800" b="1" dirty="0">
              <a:solidFill>
                <a:srgbClr val="FFC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194121" y="4284561"/>
            <a:ext cx="3563074" cy="160888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根號數的基模</a:t>
            </a:r>
            <a:r>
              <a:rPr lang="zh-TW" altLang="en-US" sz="2800" b="1" dirty="0" smtClean="0">
                <a:solidFill>
                  <a:srgbClr val="FFC000"/>
                </a:solidFill>
              </a:rPr>
              <a:t>只乘了一半</a:t>
            </a:r>
            <a:endParaRPr lang="en-US" altLang="zh-TW" sz="28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128173" y="143392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THREE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2490120" y="266503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概念發展脈絡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28244" y="752353"/>
            <a:ext cx="4595152" cy="509286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根號數的比大小</a:t>
            </a:r>
            <a:endParaRPr lang="zh-TW" altLang="en-US" sz="2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39433" y="1331088"/>
            <a:ext cx="733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7030A0"/>
                </a:solidFill>
              </a:rPr>
              <a:t>【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方法一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】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學習單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+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計算器 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(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資訊融入教學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)</a:t>
            </a:r>
            <a:endParaRPr lang="zh-TW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11" name="圖片 10" descr="MWSnap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390" y="1902580"/>
            <a:ext cx="9144000" cy="407707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043650" y="1830729"/>
            <a:ext cx="733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7030A0"/>
                </a:solidFill>
              </a:rPr>
              <a:t>【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方法二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】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表格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+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根號尺 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(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看圖找變化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)</a:t>
            </a:r>
            <a:endParaRPr lang="zh-TW" alt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862956" y="5798915"/>
          <a:ext cx="8128000" cy="88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Graphic spid="1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128173" y="143392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THREE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2490120" y="266503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概念發展脈絡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28244" y="752353"/>
            <a:ext cx="4595152" cy="509286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根號數的比大小</a:t>
            </a:r>
            <a:endParaRPr lang="zh-TW" altLang="en-US" sz="2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MWSnap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505" y="1196524"/>
            <a:ext cx="9144000" cy="4077072"/>
          </a:xfrm>
          <a:prstGeom prst="rect">
            <a:avLst/>
          </a:prstGeom>
        </p:spPr>
      </p:pic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1737472" y="5074297"/>
          <a:ext cx="6883400" cy="1911028"/>
        </p:xfrm>
        <a:graphic>
          <a:graphicData uri="http://schemas.openxmlformats.org/presentationml/2006/ole">
            <p:oleObj spid="_x0000_s112643" name="文件" r:id="rId5" imgW="6883409" imgH="2353159" progId="Word.Documen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128173" y="143392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THREE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2490120" y="266503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概念發展脈絡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28244" y="752353"/>
            <a:ext cx="4595152" cy="509286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(6)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根號數的四則運算</a:t>
            </a:r>
            <a:endParaRPr lang="zh-TW" altLang="en-US" sz="2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Oval 6"/>
          <p:cNvSpPr>
            <a:spLocks noChangeAspect="1" noChangeArrowheads="1"/>
          </p:cNvSpPr>
          <p:nvPr/>
        </p:nvSpPr>
        <p:spPr bwMode="auto">
          <a:xfrm>
            <a:off x="6379271" y="4398320"/>
            <a:ext cx="1435755" cy="1439438"/>
          </a:xfrm>
          <a:prstGeom prst="ellipse">
            <a:avLst/>
          </a:prstGeom>
          <a:solidFill>
            <a:srgbClr val="01304C">
              <a:alpha val="10000"/>
            </a:srgbClr>
          </a:solidFill>
          <a:ln w="38100">
            <a:solidFill>
              <a:srgbClr val="01304C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>
              <a:solidFill>
                <a:schemeClr val="accent1"/>
              </a:solidFill>
            </a:endParaRPr>
          </a:p>
        </p:txBody>
      </p:sp>
      <p:sp>
        <p:nvSpPr>
          <p:cNvPr id="10" name="Oval 7"/>
          <p:cNvSpPr>
            <a:spLocks noChangeAspect="1" noChangeArrowheads="1"/>
          </p:cNvSpPr>
          <p:nvPr/>
        </p:nvSpPr>
        <p:spPr bwMode="auto">
          <a:xfrm>
            <a:off x="8432362" y="2993280"/>
            <a:ext cx="1437597" cy="1439438"/>
          </a:xfrm>
          <a:prstGeom prst="ellipse">
            <a:avLst/>
          </a:prstGeom>
          <a:solidFill>
            <a:srgbClr val="049AAB">
              <a:alpha val="20000"/>
            </a:srgbClr>
          </a:solidFill>
          <a:ln w="38100">
            <a:solidFill>
              <a:srgbClr val="049AA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>
              <a:solidFill>
                <a:schemeClr val="accent1"/>
              </a:solidFill>
            </a:endParaRPr>
          </a:p>
        </p:txBody>
      </p:sp>
      <p:sp>
        <p:nvSpPr>
          <p:cNvPr id="11" name="任意多边形: 形状 6"/>
          <p:cNvSpPr/>
          <p:nvPr/>
        </p:nvSpPr>
        <p:spPr bwMode="auto">
          <a:xfrm>
            <a:off x="6017449" y="3129911"/>
            <a:ext cx="6187476" cy="3726750"/>
          </a:xfrm>
          <a:custGeom>
            <a:avLst/>
            <a:gdLst>
              <a:gd name="connsiteX0" fmla="*/ 4019463 w 6189893"/>
              <a:gd name="connsiteY0" fmla="*/ 0 h 3728206"/>
              <a:gd name="connsiteX1" fmla="*/ 4179507 w 6189893"/>
              <a:gd name="connsiteY1" fmla="*/ 0 h 3728206"/>
              <a:gd name="connsiteX2" fmla="*/ 6189893 w 6189893"/>
              <a:gd name="connsiteY2" fmla="*/ 0 h 3728206"/>
              <a:gd name="connsiteX3" fmla="*/ 6189893 w 6189893"/>
              <a:gd name="connsiteY3" fmla="*/ 149470 h 3728206"/>
              <a:gd name="connsiteX4" fmla="*/ 4179507 w 6189893"/>
              <a:gd name="connsiteY4" fmla="*/ 149470 h 3728206"/>
              <a:gd name="connsiteX5" fmla="*/ 4179507 w 6189893"/>
              <a:gd name="connsiteY5" fmla="*/ 1386274 h 3728206"/>
              <a:gd name="connsiteX6" fmla="*/ 4179507 w 6189893"/>
              <a:gd name="connsiteY6" fmla="*/ 1535744 h 3728206"/>
              <a:gd name="connsiteX7" fmla="*/ 4019463 w 6189893"/>
              <a:gd name="connsiteY7" fmla="*/ 1535744 h 3728206"/>
              <a:gd name="connsiteX8" fmla="*/ 2169776 w 6189893"/>
              <a:gd name="connsiteY8" fmla="*/ 1535744 h 3728206"/>
              <a:gd name="connsiteX9" fmla="*/ 2169776 w 6189893"/>
              <a:gd name="connsiteY9" fmla="*/ 2772547 h 3728206"/>
              <a:gd name="connsiteX10" fmla="*/ 2169776 w 6189893"/>
              <a:gd name="connsiteY10" fmla="*/ 2922017 h 3728206"/>
              <a:gd name="connsiteX11" fmla="*/ 2009731 w 6189893"/>
              <a:gd name="connsiteY11" fmla="*/ 2922017 h 3728206"/>
              <a:gd name="connsiteX12" fmla="*/ 160044 w 6189893"/>
              <a:gd name="connsiteY12" fmla="*/ 2922017 h 3728206"/>
              <a:gd name="connsiteX13" fmla="*/ 160044 w 6189893"/>
              <a:gd name="connsiteY13" fmla="*/ 3728206 h 3728206"/>
              <a:gd name="connsiteX14" fmla="*/ 0 w 6189893"/>
              <a:gd name="connsiteY14" fmla="*/ 3728206 h 3728206"/>
              <a:gd name="connsiteX15" fmla="*/ 0 w 6189893"/>
              <a:gd name="connsiteY15" fmla="*/ 2922017 h 3728206"/>
              <a:gd name="connsiteX16" fmla="*/ 0 w 6189893"/>
              <a:gd name="connsiteY16" fmla="*/ 2772547 h 3728206"/>
              <a:gd name="connsiteX17" fmla="*/ 160044 w 6189893"/>
              <a:gd name="connsiteY17" fmla="*/ 2772547 h 3728206"/>
              <a:gd name="connsiteX18" fmla="*/ 2009731 w 6189893"/>
              <a:gd name="connsiteY18" fmla="*/ 2772547 h 3728206"/>
              <a:gd name="connsiteX19" fmla="*/ 2009731 w 6189893"/>
              <a:gd name="connsiteY19" fmla="*/ 1535744 h 3728206"/>
              <a:gd name="connsiteX20" fmla="*/ 2009731 w 6189893"/>
              <a:gd name="connsiteY20" fmla="*/ 1386274 h 3728206"/>
              <a:gd name="connsiteX21" fmla="*/ 2169776 w 6189893"/>
              <a:gd name="connsiteY21" fmla="*/ 1386274 h 3728206"/>
              <a:gd name="connsiteX22" fmla="*/ 4019463 w 6189893"/>
              <a:gd name="connsiteY22" fmla="*/ 1386274 h 3728206"/>
              <a:gd name="connsiteX23" fmla="*/ 4019463 w 6189893"/>
              <a:gd name="connsiteY23" fmla="*/ 149470 h 372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89893" h="3728206">
                <a:moveTo>
                  <a:pt x="4019463" y="0"/>
                </a:moveTo>
                <a:lnTo>
                  <a:pt x="4179507" y="0"/>
                </a:lnTo>
                <a:lnTo>
                  <a:pt x="6189893" y="0"/>
                </a:lnTo>
                <a:lnTo>
                  <a:pt x="6189893" y="149470"/>
                </a:lnTo>
                <a:lnTo>
                  <a:pt x="4179507" y="149470"/>
                </a:lnTo>
                <a:lnTo>
                  <a:pt x="4179507" y="1386274"/>
                </a:lnTo>
                <a:lnTo>
                  <a:pt x="4179507" y="1535744"/>
                </a:lnTo>
                <a:lnTo>
                  <a:pt x="4019463" y="1535744"/>
                </a:lnTo>
                <a:lnTo>
                  <a:pt x="2169776" y="1535744"/>
                </a:lnTo>
                <a:lnTo>
                  <a:pt x="2169776" y="2772547"/>
                </a:lnTo>
                <a:lnTo>
                  <a:pt x="2169776" y="2922017"/>
                </a:lnTo>
                <a:lnTo>
                  <a:pt x="2009731" y="2922017"/>
                </a:lnTo>
                <a:lnTo>
                  <a:pt x="160044" y="2922017"/>
                </a:lnTo>
                <a:lnTo>
                  <a:pt x="160044" y="3728206"/>
                </a:lnTo>
                <a:lnTo>
                  <a:pt x="0" y="3728206"/>
                </a:lnTo>
                <a:lnTo>
                  <a:pt x="0" y="2922017"/>
                </a:lnTo>
                <a:lnTo>
                  <a:pt x="0" y="2772547"/>
                </a:lnTo>
                <a:lnTo>
                  <a:pt x="160044" y="2772547"/>
                </a:lnTo>
                <a:lnTo>
                  <a:pt x="2009731" y="2772547"/>
                </a:lnTo>
                <a:lnTo>
                  <a:pt x="2009731" y="1535744"/>
                </a:lnTo>
                <a:lnTo>
                  <a:pt x="2009731" y="1386274"/>
                </a:lnTo>
                <a:lnTo>
                  <a:pt x="2169776" y="1386274"/>
                </a:lnTo>
                <a:lnTo>
                  <a:pt x="4019463" y="1386274"/>
                </a:lnTo>
                <a:lnTo>
                  <a:pt x="4019463" y="149470"/>
                </a:lnTo>
                <a:close/>
              </a:path>
            </a:pathLst>
          </a:custGeom>
          <a:solidFill>
            <a:srgbClr val="049AAB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noAutofit/>
          </a:bodyPr>
          <a:lstStyle/>
          <a:p>
            <a:endParaRPr lang="zh-CN" altLang="en-US" sz="1799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4759390" y="5181219"/>
            <a:ext cx="1408590" cy="0"/>
          </a:xfrm>
          <a:prstGeom prst="line">
            <a:avLst/>
          </a:prstGeom>
          <a:noFill/>
          <a:ln w="12700" cap="flat">
            <a:solidFill>
              <a:srgbClr val="049AAB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5873861" y="3652741"/>
            <a:ext cx="2381535" cy="0"/>
          </a:xfrm>
          <a:prstGeom prst="line">
            <a:avLst/>
          </a:prstGeom>
          <a:noFill/>
          <a:ln w="12700" cap="flat">
            <a:solidFill>
              <a:srgbClr val="049AAB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>
              <a:solidFill>
                <a:schemeClr val="accent1"/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806371" y="2392268"/>
            <a:ext cx="3392482" cy="0"/>
          </a:xfrm>
          <a:prstGeom prst="line">
            <a:avLst/>
          </a:prstGeom>
          <a:noFill/>
          <a:ln w="12700" cap="flat">
            <a:solidFill>
              <a:srgbClr val="049AAB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>
              <a:solidFill>
                <a:schemeClr val="accent1"/>
              </a:solidFill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8468155" y="3303355"/>
            <a:ext cx="1366010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399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新增</a:t>
            </a:r>
            <a:endParaRPr lang="en-US" altLang="zh-TW" dirty="0" smtClean="0"/>
          </a:p>
          <a:p>
            <a:r>
              <a:rPr lang="zh-TW" altLang="en-US" dirty="0" smtClean="0"/>
              <a:t>知識</a:t>
            </a:r>
            <a:endParaRPr lang="zh-CN" altLang="en-US" dirty="0"/>
          </a:p>
        </p:txBody>
      </p:sp>
      <p:sp>
        <p:nvSpPr>
          <p:cNvPr id="16" name="TextBox 12"/>
          <p:cNvSpPr txBox="1"/>
          <p:nvPr/>
        </p:nvSpPr>
        <p:spPr>
          <a:xfrm>
            <a:off x="6438280" y="4765882"/>
            <a:ext cx="1317737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399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原有</a:t>
            </a:r>
            <a:endParaRPr lang="en-US" altLang="zh-TW" dirty="0" smtClean="0"/>
          </a:p>
          <a:p>
            <a:r>
              <a:rPr lang="zh-TW" altLang="en-US" dirty="0" smtClean="0"/>
              <a:t>概念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222792" y="525315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49AAB"/>
                </a:solidFill>
                <a:latin typeface="標楷體" pitchFamily="65" charset="-120"/>
                <a:ea typeface="標楷體" pitchFamily="65" charset="-120"/>
              </a:rPr>
              <a:t>分數演算法</a:t>
            </a:r>
            <a:endParaRPr lang="zh-CN" altLang="en-US" sz="2800" b="1" dirty="0">
              <a:solidFill>
                <a:srgbClr val="049AAB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03018" y="343133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49AAB"/>
                </a:solidFill>
                <a:latin typeface="標楷體" pitchFamily="65" charset="-120"/>
                <a:ea typeface="標楷體" pitchFamily="65" charset="-120"/>
              </a:rPr>
              <a:t>根號數</a:t>
            </a:r>
            <a:endParaRPr lang="zh-CN" altLang="en-US" sz="2800" b="1" dirty="0">
              <a:solidFill>
                <a:srgbClr val="049AAB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10357869" y="1621162"/>
            <a:ext cx="1437597" cy="1439438"/>
          </a:xfrm>
          <a:prstGeom prst="ellipse">
            <a:avLst/>
          </a:prstGeom>
          <a:solidFill>
            <a:srgbClr val="9BD744">
              <a:alpha val="20000"/>
            </a:srgbClr>
          </a:solidFill>
          <a:ln w="38100">
            <a:solidFill>
              <a:srgbClr val="9BD744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 dirty="0">
              <a:solidFill>
                <a:schemeClr val="accent1"/>
              </a:solidFill>
            </a:endParaRPr>
          </a:p>
        </p:txBody>
      </p:sp>
      <p:sp>
        <p:nvSpPr>
          <p:cNvPr id="27" name="TextBox 10"/>
          <p:cNvSpPr txBox="1"/>
          <p:nvPr/>
        </p:nvSpPr>
        <p:spPr>
          <a:xfrm>
            <a:off x="10398545" y="1931237"/>
            <a:ext cx="1396920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新演算</a:t>
            </a:r>
            <a:endParaRPr lang="en-US" altLang="zh-TW" sz="2399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399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規則</a:t>
            </a:r>
            <a:endParaRPr lang="zh-CN" altLang="en-US" sz="2399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8" name="圖片 27" descr="國中數學撩妹金句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7362" y="590742"/>
            <a:ext cx="3048387" cy="1714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9" grpId="0"/>
      <p:bldP spid="22" grpId="0"/>
      <p:bldP spid="26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1205" y="279145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058723" y="224417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THREE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4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2420670" y="347528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概念發展脈絡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58794" y="833378"/>
            <a:ext cx="4595152" cy="509286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(6)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根號數的四則運算</a:t>
            </a:r>
            <a:endParaRPr lang="zh-TW" altLang="en-US" sz="2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5582" y="1435254"/>
            <a:ext cx="81254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以「分數」</a:t>
            </a:r>
            <a:r>
              <a:rPr lang="zh-TW" altLang="zh-TW" sz="3000" b="1" dirty="0" smtClean="0">
                <a:latin typeface="標楷體" pitchFamily="65" charset="-120"/>
                <a:ea typeface="標楷體" pitchFamily="65" charset="-120"/>
              </a:rPr>
              <a:t>類比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「根號數」的運算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分數比大小    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V.S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根號數比大小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以「最簡分數」</a:t>
            </a:r>
            <a:r>
              <a:rPr lang="zh-TW" altLang="zh-TW" sz="3000" b="1" dirty="0" smtClean="0">
                <a:latin typeface="標楷體" pitchFamily="65" charset="-120"/>
                <a:ea typeface="標楷體" pitchFamily="65" charset="-120"/>
              </a:rPr>
              <a:t>類比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「最簡根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數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」的化簡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506300" y="2495375"/>
          <a:ext cx="3444875" cy="914400"/>
        </p:xfrm>
        <a:graphic>
          <a:graphicData uri="http://schemas.openxmlformats.org/presentationml/2006/ole">
            <p:oleObj spid="_x0000_s124930" name="文件" r:id="rId4" imgW="3444991" imgH="914029" progId="Word.Document.12">
              <p:embed/>
            </p:oleObj>
          </a:graphicData>
        </a:graphic>
      </p:graphicFrame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4062370" y="2627986"/>
          <a:ext cx="3438525" cy="914400"/>
        </p:xfrm>
        <a:graphic>
          <a:graphicData uri="http://schemas.openxmlformats.org/presentationml/2006/ole">
            <p:oleObj spid="_x0000_s124931" name="文件" r:id="rId5" imgW="3444991" imgH="914029" progId="Word.Document.12">
              <p:embed/>
            </p:oleObj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717831" y="4768770"/>
          <a:ext cx="6619875" cy="1076445"/>
        </p:xfrm>
        <a:graphic>
          <a:graphicData uri="http://schemas.openxmlformats.org/presentationml/2006/ole">
            <p:oleObj spid="_x0000_s124932" name="文件" r:id="rId6" imgW="3444991" imgH="914029" progId="Word.Document.12">
              <p:embed/>
            </p:oleObj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-289550" y="5497513"/>
          <a:ext cx="10394950" cy="1204912"/>
        </p:xfrm>
        <a:graphic>
          <a:graphicData uri="http://schemas.openxmlformats.org/presentationml/2006/ole">
            <p:oleObj spid="_x0000_s124933" name="文件" r:id="rId7" imgW="4185884" imgH="482924" progId="Word.Document.12">
              <p:embed/>
            </p:oleObj>
          </a:graphicData>
        </a:graphic>
      </p:graphicFrame>
      <p:pic>
        <p:nvPicPr>
          <p:cNvPr id="11" name="圖片 10" descr="影片連結.jp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63091" y="1285323"/>
            <a:ext cx="1440160" cy="144016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963091" y="2653475"/>
            <a:ext cx="190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20161025</a:t>
            </a:r>
            <a:r>
              <a:rPr lang="zh-TW" altLang="en-US" sz="1600" dirty="0" smtClean="0"/>
              <a:t>社頭國中</a:t>
            </a:r>
            <a:endParaRPr lang="en-US" altLang="zh-TW" sz="1600" dirty="0" smtClean="0"/>
          </a:p>
          <a:p>
            <a:r>
              <a:rPr lang="en-US" altLang="zh-TW" sz="1600" dirty="0" smtClean="0"/>
              <a:t>Part1 29:45~33:01</a:t>
            </a:r>
            <a:endParaRPr lang="zh-TW" altLang="en-US" sz="1600" dirty="0"/>
          </a:p>
        </p:txBody>
      </p:sp>
      <p:pic>
        <p:nvPicPr>
          <p:cNvPr id="13" name="圖片 12" descr="影片連結.jpg">
            <a:hlinkClick r:id="rId10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35099" y="3733595"/>
            <a:ext cx="1440160" cy="144016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8035099" y="517375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20161025</a:t>
            </a:r>
            <a:r>
              <a:rPr lang="zh-TW" altLang="en-US" sz="1600" dirty="0" smtClean="0"/>
              <a:t>社頭國中</a:t>
            </a:r>
            <a:endParaRPr lang="en-US" altLang="zh-TW" sz="1600" dirty="0" smtClean="0"/>
          </a:p>
          <a:p>
            <a:r>
              <a:rPr lang="en-US" altLang="zh-TW" sz="1600" dirty="0" smtClean="0"/>
              <a:t>Part2 05:45~10:00</a:t>
            </a:r>
            <a:endParaRPr lang="zh-TW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1FC848-5A4D-4F6F-A134-10EC6192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74500"/>
          <a:stretch/>
        </p:blipFill>
        <p:spPr>
          <a:xfrm>
            <a:off x="9083040" y="-121920"/>
            <a:ext cx="310896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015A3D4-822B-4190-BCD5-9258BFBB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6438" y="-121920"/>
            <a:ext cx="6533204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24F7E2D-DB0D-4D8C-9D74-41075CAEC9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5" r="9145"/>
          <a:stretch/>
        </p:blipFill>
        <p:spPr>
          <a:xfrm>
            <a:off x="-29796" y="1211580"/>
            <a:ext cx="5718387" cy="4191000"/>
          </a:xfrm>
          <a:prstGeom prst="rect">
            <a:avLst/>
          </a:prstGeom>
        </p:spPr>
      </p:pic>
      <p:grpSp>
        <p:nvGrpSpPr>
          <p:cNvPr id="2" name="组合 9">
            <a:extLst>
              <a:ext uri="{FF2B5EF4-FFF2-40B4-BE49-F238E27FC236}">
                <a16:creationId xmlns:a16="http://schemas.microsoft.com/office/drawing/2014/main" xmlns="" id="{2853DDE1-CBF1-432C-9CD1-3F8A7D196914}"/>
              </a:ext>
            </a:extLst>
          </p:cNvPr>
          <p:cNvGrpSpPr/>
          <p:nvPr/>
        </p:nvGrpSpPr>
        <p:grpSpPr>
          <a:xfrm>
            <a:off x="6095999" y="2074783"/>
            <a:ext cx="4084321" cy="1354217"/>
            <a:chOff x="6081485" y="649688"/>
            <a:chExt cx="4084321" cy="135421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BD3A1D6F-1850-417D-8001-F6E328A4176E}"/>
                </a:ext>
              </a:extLst>
            </p:cNvPr>
            <p:cNvSpPr txBox="1"/>
            <p:nvPr/>
          </p:nvSpPr>
          <p:spPr>
            <a:xfrm>
              <a:off x="6081485" y="649688"/>
              <a:ext cx="408432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Discussions &amp; Revisions</a:t>
              </a:r>
              <a:endParaRPr lang="zh-CN" altLang="en-US" sz="3600" b="1" dirty="0">
                <a:solidFill>
                  <a:srgbClr val="049AAB"/>
                </a:solidFill>
                <a:latin typeface="Microsoft Yi Baiti" panose="03000500000000000000" pitchFamily="66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EF5F209B-D04C-48B2-9E68-A766C051936E}"/>
                </a:ext>
              </a:extLst>
            </p:cNvPr>
            <p:cNvSpPr txBox="1"/>
            <p:nvPr/>
          </p:nvSpPr>
          <p:spPr>
            <a:xfrm>
              <a:off x="6081486" y="1296019"/>
              <a:ext cx="383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觀摩討論與修改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58">
            <a:extLst>
              <a:ext uri="{FF2B5EF4-FFF2-40B4-BE49-F238E27FC236}">
                <a16:creationId xmlns:a16="http://schemas.microsoft.com/office/drawing/2014/main" xmlns="" id="{E1E577CB-5928-4A30-AE32-3B1E7024D8CA}"/>
              </a:ext>
            </a:extLst>
          </p:cNvPr>
          <p:cNvSpPr txBox="1"/>
          <p:nvPr/>
        </p:nvSpPr>
        <p:spPr>
          <a:xfrm>
            <a:off x="5131708" y="1933679"/>
            <a:ext cx="78258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 smtClean="0">
                <a:gradFill>
                  <a:gsLst>
                    <a:gs pos="0">
                      <a:srgbClr val="049AAB"/>
                    </a:gs>
                    <a:gs pos="100000">
                      <a:srgbClr val="01304C"/>
                    </a:gs>
                  </a:gsLst>
                  <a:lin ang="5400000" scaled="1"/>
                </a:gradFill>
                <a:latin typeface="Lifeline JL" panose="00000400000000000000" pitchFamily="2" charset="0"/>
                <a:ea typeface="+mj-ea"/>
              </a:rPr>
              <a:t>4</a:t>
            </a:r>
            <a:endParaRPr lang="zh-CN" altLang="en-US" sz="11500" b="1" dirty="0">
              <a:gradFill>
                <a:gsLst>
                  <a:gs pos="0">
                    <a:srgbClr val="049AAB"/>
                  </a:gs>
                  <a:gs pos="100000">
                    <a:srgbClr val="01304C"/>
                  </a:gs>
                </a:gsLst>
                <a:lin ang="5400000" scaled="1"/>
              </a:gra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8782425" y="6093562"/>
            <a:ext cx="2475914" cy="591440"/>
          </a:xfrm>
          <a:prstGeom prst="roundRect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002060"/>
                </a:solidFill>
                <a:latin typeface="+mj-ea"/>
                <a:ea typeface="+mj-ea"/>
              </a:rPr>
              <a:t>9</a:t>
            </a:r>
            <a:r>
              <a:rPr lang="en-US" altLang="zh-TW" sz="2400" dirty="0" smtClean="0">
                <a:solidFill>
                  <a:srgbClr val="00B050"/>
                </a:solidFill>
                <a:latin typeface="+mj-ea"/>
                <a:ea typeface="+mj-ea"/>
              </a:rPr>
              <a:t>4</a:t>
            </a:r>
            <a:r>
              <a:rPr lang="zh-TW" altLang="en-US" sz="2400" dirty="0" smtClean="0">
                <a:latin typeface="+mj-ea"/>
                <a:ea typeface="+mj-ea"/>
              </a:rPr>
              <a:t>      </a:t>
            </a:r>
            <a:r>
              <a:rPr lang="en-US" altLang="zh-TW" sz="2400" dirty="0" smtClean="0">
                <a:solidFill>
                  <a:srgbClr val="FFC000"/>
                </a:solidFill>
                <a:latin typeface="+mj-ea"/>
                <a:ea typeface="+mj-ea"/>
              </a:rPr>
              <a:t>MA</a:t>
            </a:r>
            <a:r>
              <a:rPr lang="en-US" altLang="zh-TW" sz="2400" dirty="0" smtClean="0">
                <a:solidFill>
                  <a:srgbClr val="FF3399"/>
                </a:solidFill>
                <a:latin typeface="+mj-ea"/>
                <a:ea typeface="+mj-ea"/>
              </a:rPr>
              <a:t>TH</a:t>
            </a:r>
            <a:endParaRPr lang="zh-TW" altLang="en-US" sz="2400" dirty="0">
              <a:solidFill>
                <a:srgbClr val="FF3399"/>
              </a:solidFill>
              <a:latin typeface="+mj-ea"/>
              <a:ea typeface="+mj-ea"/>
            </a:endParaRPr>
          </a:p>
        </p:txBody>
      </p:sp>
      <p:sp>
        <p:nvSpPr>
          <p:cNvPr id="18" name="心形 17"/>
          <p:cNvSpPr/>
          <p:nvPr/>
        </p:nvSpPr>
        <p:spPr>
          <a:xfrm>
            <a:off x="9500922" y="6169906"/>
            <a:ext cx="428524" cy="407963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544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08927" y="1904004"/>
            <a:ext cx="4216168" cy="3640765"/>
            <a:chOff x="1591445" y="1943112"/>
            <a:chExt cx="4446740" cy="3839659"/>
          </a:xfrm>
        </p:grpSpPr>
        <p:sp>
          <p:nvSpPr>
            <p:cNvPr id="28674" name="MH_Other_1"/>
            <p:cNvSpPr>
              <a:spLocks/>
            </p:cNvSpPr>
            <p:nvPr/>
          </p:nvSpPr>
          <p:spPr bwMode="auto">
            <a:xfrm>
              <a:off x="1591445" y="3918013"/>
              <a:ext cx="3964564" cy="326147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rgbClr val="049AA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28675" name="MH_Other_2"/>
            <p:cNvSpPr>
              <a:spLocks/>
            </p:cNvSpPr>
            <p:nvPr/>
          </p:nvSpPr>
          <p:spPr bwMode="auto">
            <a:xfrm>
              <a:off x="1591446" y="1943112"/>
              <a:ext cx="3398986" cy="2219010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rgbClr val="049AA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28676" name="MH_Other_3"/>
            <p:cNvSpPr>
              <a:spLocks/>
            </p:cNvSpPr>
            <p:nvPr/>
          </p:nvSpPr>
          <p:spPr bwMode="auto">
            <a:xfrm>
              <a:off x="1591445" y="2971471"/>
              <a:ext cx="4140974" cy="1204045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rgbClr val="049AA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28677" name="MH_Other_4"/>
            <p:cNvSpPr>
              <a:spLocks/>
            </p:cNvSpPr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rgbClr val="049AA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28678" name="MH_Other_5"/>
            <p:cNvSpPr>
              <a:spLocks/>
            </p:cNvSpPr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rgbClr val="049AA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624335" y="1368055"/>
            <a:ext cx="668301" cy="668337"/>
          </a:xfrm>
          <a:prstGeom prst="ellipse">
            <a:avLst/>
          </a:prstGeom>
          <a:solidFill>
            <a:srgbClr val="9BD74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378246" y="2386573"/>
            <a:ext cx="668300" cy="668337"/>
          </a:xfrm>
          <a:prstGeom prst="ellipse">
            <a:avLst/>
          </a:prstGeom>
          <a:solidFill>
            <a:srgbClr val="01304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4931388" y="3405091"/>
            <a:ext cx="668301" cy="669925"/>
          </a:xfrm>
          <a:prstGeom prst="ellipse">
            <a:avLst/>
          </a:prstGeom>
          <a:solidFill>
            <a:srgbClr val="049AA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402851" y="4425198"/>
            <a:ext cx="668300" cy="669925"/>
          </a:xfrm>
          <a:prstGeom prst="ellipse">
            <a:avLst/>
          </a:prstGeom>
          <a:solidFill>
            <a:srgbClr val="01304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451019" y="5445305"/>
            <a:ext cx="668301" cy="668337"/>
          </a:xfrm>
          <a:prstGeom prst="ellipse">
            <a:avLst/>
          </a:prstGeom>
          <a:solidFill>
            <a:srgbClr val="9BD74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3410" y="2843511"/>
            <a:ext cx="1570435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049AAB"/>
          </a:solidFill>
          <a:ln w="28575">
            <a:noFill/>
          </a:ln>
        </p:spPr>
        <p:txBody>
          <a:bodyPr lIns="0" tIns="0" rIns="107925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TW" altLang="en-US" sz="2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數學新</a:t>
            </a:r>
            <a:endParaRPr lang="en-US" altLang="zh-TW" sz="26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algn="ctr" eaLnBrk="1" latinLnBrk="1" hangingPunct="1"/>
            <a:r>
              <a:rPr lang="zh-TW" altLang="en-US" sz="2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世界</a:t>
            </a:r>
            <a:endParaRPr lang="en-US" altLang="zh-TW" sz="26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algn="ctr" eaLnBrk="1" latinLnBrk="1" hangingPunct="1"/>
            <a:r>
              <a:rPr lang="zh-TW" altLang="en-US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生根計畫</a:t>
            </a:r>
            <a:endParaRPr lang="zh-CN" altLang="en-US" sz="2600" b="1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5389689" y="1447891"/>
            <a:ext cx="1970422" cy="518416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切入生活化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144611" y="2504304"/>
            <a:ext cx="3765786" cy="518416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富知識發展脈絡的鋪陳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5701356" y="3317642"/>
            <a:ext cx="3406713" cy="949303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引法式的概念</a:t>
            </a:r>
            <a:endParaRPr lang="en-US" altLang="zh-TW" sz="2800" b="1" dirty="0" smtClean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懂得如何用且記得久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144611" y="4547680"/>
            <a:ext cx="3047640" cy="518416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學習單即概念筆記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262364" y="5604094"/>
            <a:ext cx="2329495" cy="518416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名師實境教學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" name="圖片 3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1205" y="279145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058723" y="224417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Four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36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1922958" y="324378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觀摩討論與修改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92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2" grpId="0"/>
      <p:bldP spid="24" grpId="0"/>
      <p:bldP spid="26" grpId="0"/>
      <p:bldP spid="28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"/>
          <p:cNvGrpSpPr/>
          <p:nvPr/>
        </p:nvGrpSpPr>
        <p:grpSpPr>
          <a:xfrm>
            <a:off x="5586873" y="1968017"/>
            <a:ext cx="5648643" cy="4064739"/>
            <a:chOff x="4943871" y="1701800"/>
            <a:chExt cx="6552804" cy="4390504"/>
          </a:xfrm>
        </p:grpSpPr>
        <p:sp>
          <p:nvSpPr>
            <p:cNvPr id="9" name="3"/>
            <p:cNvSpPr/>
            <p:nvPr/>
          </p:nvSpPr>
          <p:spPr>
            <a:xfrm>
              <a:off x="5447928" y="1701800"/>
              <a:ext cx="6048747" cy="4390504"/>
            </a:xfrm>
            <a:prstGeom prst="rect">
              <a:avLst/>
            </a:prstGeom>
            <a:solidFill>
              <a:srgbClr val="013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25"/>
            <p:cNvSpPr/>
            <p:nvPr/>
          </p:nvSpPr>
          <p:spPr>
            <a:xfrm rot="16200000">
              <a:off x="3000647" y="3645024"/>
              <a:ext cx="4390504" cy="504056"/>
            </a:xfrm>
            <a:custGeom>
              <a:avLst/>
              <a:gdLst>
                <a:gd name="connsiteX0" fmla="*/ 4390504 w 4390504"/>
                <a:gd name="connsiteY0" fmla="*/ 216024 h 504056"/>
                <a:gd name="connsiteX1" fmla="*/ 4390504 w 4390504"/>
                <a:gd name="connsiteY1" fmla="*/ 504056 h 504056"/>
                <a:gd name="connsiteX2" fmla="*/ 0 w 4390504"/>
                <a:gd name="connsiteY2" fmla="*/ 504056 h 504056"/>
                <a:gd name="connsiteX3" fmla="*/ 0 w 4390504"/>
                <a:gd name="connsiteY3" fmla="*/ 216024 h 504056"/>
                <a:gd name="connsiteX4" fmla="*/ 1985629 w 4390504"/>
                <a:gd name="connsiteY4" fmla="*/ 216024 h 504056"/>
                <a:gd name="connsiteX5" fmla="*/ 2195252 w 4390504"/>
                <a:gd name="connsiteY5" fmla="*/ 0 h 504056"/>
                <a:gd name="connsiteX6" fmla="*/ 2404874 w 4390504"/>
                <a:gd name="connsiteY6" fmla="*/ 216024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0504" h="504056">
                  <a:moveTo>
                    <a:pt x="4390504" y="216024"/>
                  </a:moveTo>
                  <a:lnTo>
                    <a:pt x="4390504" y="504056"/>
                  </a:lnTo>
                  <a:lnTo>
                    <a:pt x="0" y="504056"/>
                  </a:lnTo>
                  <a:lnTo>
                    <a:pt x="0" y="216024"/>
                  </a:lnTo>
                  <a:lnTo>
                    <a:pt x="1985629" y="216024"/>
                  </a:lnTo>
                  <a:lnTo>
                    <a:pt x="2195252" y="0"/>
                  </a:lnTo>
                  <a:lnTo>
                    <a:pt x="2404874" y="216024"/>
                  </a:lnTo>
                  <a:close/>
                </a:path>
              </a:pathLst>
            </a:cu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9"/>
          <p:cNvSpPr txBox="1"/>
          <p:nvPr/>
        </p:nvSpPr>
        <p:spPr>
          <a:xfrm>
            <a:off x="6550022" y="2494244"/>
            <a:ext cx="36472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生根影片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6550022" y="4220593"/>
            <a:ext cx="36472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生根學習單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06"/>
          <p:cNvSpPr txBox="1"/>
          <p:nvPr/>
        </p:nvSpPr>
        <p:spPr>
          <a:xfrm>
            <a:off x="6516359" y="4761097"/>
            <a:ext cx="416574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TW" altLang="en-US" sz="2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學習單不斷再修，數量多到要用行李箱拖。</a:t>
            </a:r>
            <a:endParaRPr lang="en-US" altLang="zh-CN" sz="2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5" name="30"/>
          <p:cNvCxnSpPr/>
          <p:nvPr/>
        </p:nvCxnSpPr>
        <p:spPr>
          <a:xfrm>
            <a:off x="6583571" y="2968057"/>
            <a:ext cx="3888856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31"/>
          <p:cNvCxnSpPr/>
          <p:nvPr/>
        </p:nvCxnSpPr>
        <p:spPr>
          <a:xfrm>
            <a:off x="6583571" y="4688120"/>
            <a:ext cx="3888856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1205" y="279145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058723" y="224417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Four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25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1922958" y="324378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觀摩討論與修改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圖片 16" descr="全面啟動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184" y="1925929"/>
            <a:ext cx="5186089" cy="38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00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859115" y="1895313"/>
            <a:ext cx="1023512" cy="1025529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08751" y="2077287"/>
            <a:ext cx="790587" cy="790831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81381" y="2599405"/>
            <a:ext cx="1023512" cy="1023828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135952" y="2578997"/>
            <a:ext cx="964005" cy="964303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21895" y="2965058"/>
            <a:ext cx="964005" cy="964303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092039" y="3274587"/>
            <a:ext cx="964005" cy="964303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264052" y="3009275"/>
            <a:ext cx="751481" cy="746612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7" name="Freeform 12"/>
          <p:cNvSpPr/>
          <p:nvPr/>
        </p:nvSpPr>
        <p:spPr bwMode="auto">
          <a:xfrm>
            <a:off x="4862515" y="2145315"/>
            <a:ext cx="2390460" cy="3214341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4264051" y="2252462"/>
            <a:ext cx="1217332" cy="1217708"/>
          </a:xfrm>
          <a:prstGeom prst="ellipse">
            <a:avLst/>
          </a:prstGeom>
          <a:solidFill>
            <a:srgbClr val="049AAB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01</a:t>
            </a:r>
          </a:p>
          <a:p>
            <a:pPr algn="ctr"/>
            <a:r>
              <a:rPr lang="en-US" altLang="zh-CN" sz="1333" dirty="0">
                <a:solidFill>
                  <a:schemeClr val="bg1"/>
                </a:solidFill>
              </a:rPr>
              <a:t>Option here</a:t>
            </a:r>
            <a:endParaRPr lang="zh-CN" altLang="en-US" sz="1333" dirty="0">
              <a:solidFill>
                <a:schemeClr val="bg1"/>
              </a:solidFill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467781" y="1511802"/>
            <a:ext cx="1217332" cy="1217708"/>
          </a:xfrm>
          <a:prstGeom prst="ellipse">
            <a:avLst/>
          </a:prstGeom>
          <a:solidFill>
            <a:srgbClr val="01304C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02</a:t>
            </a:r>
          </a:p>
          <a:p>
            <a:pPr algn="ctr"/>
            <a:r>
              <a:rPr lang="en-US" altLang="zh-CN" sz="1333" dirty="0">
                <a:solidFill>
                  <a:schemeClr val="bg1"/>
                </a:solidFill>
              </a:rPr>
              <a:t>Option here</a:t>
            </a:r>
            <a:endParaRPr lang="zh-CN" altLang="en-US" sz="1333" dirty="0">
              <a:solidFill>
                <a:schemeClr val="bg1"/>
              </a:solidFill>
            </a:endParaRPr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9411080" y="1528715"/>
            <a:ext cx="287351" cy="387007"/>
          </a:xfrm>
          <a:custGeom>
            <a:avLst/>
            <a:gdLst>
              <a:gd name="T0" fmla="*/ 47 w 65"/>
              <a:gd name="T1" fmla="*/ 6 h 87"/>
              <a:gd name="T2" fmla="*/ 53 w 65"/>
              <a:gd name="T3" fmla="*/ 40 h 87"/>
              <a:gd name="T4" fmla="*/ 47 w 65"/>
              <a:gd name="T5" fmla="*/ 55 h 87"/>
              <a:gd name="T6" fmla="*/ 17 w 65"/>
              <a:gd name="T7" fmla="*/ 55 h 87"/>
              <a:gd name="T8" fmla="*/ 11 w 65"/>
              <a:gd name="T9" fmla="*/ 40 h 87"/>
              <a:gd name="T10" fmla="*/ 17 w 65"/>
              <a:gd name="T11" fmla="*/ 6 h 87"/>
              <a:gd name="T12" fmla="*/ 18 w 65"/>
              <a:gd name="T13" fmla="*/ 28 h 87"/>
              <a:gd name="T14" fmla="*/ 47 w 65"/>
              <a:gd name="T15" fmla="*/ 28 h 87"/>
              <a:gd name="T16" fmla="*/ 42 w 65"/>
              <a:gd name="T17" fmla="*/ 11 h 87"/>
              <a:gd name="T18" fmla="*/ 22 w 65"/>
              <a:gd name="T19" fmla="*/ 11 h 87"/>
              <a:gd name="T20" fmla="*/ 18 w 65"/>
              <a:gd name="T21" fmla="*/ 28 h 87"/>
              <a:gd name="T22" fmla="*/ 47 w 65"/>
              <a:gd name="T23" fmla="*/ 32 h 87"/>
              <a:gd name="T24" fmla="*/ 18 w 65"/>
              <a:gd name="T25" fmla="*/ 40 h 87"/>
              <a:gd name="T26" fmla="*/ 22 w 65"/>
              <a:gd name="T27" fmla="*/ 50 h 87"/>
              <a:gd name="T28" fmla="*/ 42 w 65"/>
              <a:gd name="T29" fmla="*/ 50 h 87"/>
              <a:gd name="T30" fmla="*/ 47 w 65"/>
              <a:gd name="T31" fmla="*/ 32 h 87"/>
              <a:gd name="T32" fmla="*/ 12 w 65"/>
              <a:gd name="T33" fmla="*/ 87 h 87"/>
              <a:gd name="T34" fmla="*/ 32 w 65"/>
              <a:gd name="T35" fmla="*/ 87 h 87"/>
              <a:gd name="T36" fmla="*/ 52 w 65"/>
              <a:gd name="T37" fmla="*/ 87 h 87"/>
              <a:gd name="T38" fmla="*/ 52 w 65"/>
              <a:gd name="T39" fmla="*/ 80 h 87"/>
              <a:gd name="T40" fmla="*/ 35 w 65"/>
              <a:gd name="T41" fmla="*/ 72 h 87"/>
              <a:gd name="T42" fmla="*/ 62 w 65"/>
              <a:gd name="T43" fmla="*/ 52 h 87"/>
              <a:gd name="T44" fmla="*/ 65 w 65"/>
              <a:gd name="T45" fmla="*/ 30 h 87"/>
              <a:gd name="T46" fmla="*/ 58 w 65"/>
              <a:gd name="T47" fmla="*/ 30 h 87"/>
              <a:gd name="T48" fmla="*/ 56 w 65"/>
              <a:gd name="T49" fmla="*/ 50 h 87"/>
              <a:gd name="T50" fmla="*/ 32 w 65"/>
              <a:gd name="T51" fmla="*/ 66 h 87"/>
              <a:gd name="T52" fmla="*/ 14 w 65"/>
              <a:gd name="T53" fmla="*/ 58 h 87"/>
              <a:gd name="T54" fmla="*/ 6 w 65"/>
              <a:gd name="T55" fmla="*/ 40 h 87"/>
              <a:gd name="T56" fmla="*/ 3 w 65"/>
              <a:gd name="T57" fmla="*/ 27 h 87"/>
              <a:gd name="T58" fmla="*/ 0 w 65"/>
              <a:gd name="T59" fmla="*/ 40 h 87"/>
              <a:gd name="T60" fmla="*/ 9 w 65"/>
              <a:gd name="T61" fmla="*/ 63 h 87"/>
              <a:gd name="T62" fmla="*/ 29 w 65"/>
              <a:gd name="T63" fmla="*/ 72 h 87"/>
              <a:gd name="T64" fmla="*/ 12 w 65"/>
              <a:gd name="T65" fmla="*/ 80 h 87"/>
              <a:gd name="T66" fmla="*/ 12 w 65"/>
              <a:gd name="T6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87">
                <a:moveTo>
                  <a:pt x="32" y="0"/>
                </a:moveTo>
                <a:cubicBezTo>
                  <a:pt x="38" y="0"/>
                  <a:pt x="43" y="2"/>
                  <a:pt x="47" y="6"/>
                </a:cubicBezTo>
                <a:cubicBezTo>
                  <a:pt x="51" y="10"/>
                  <a:pt x="53" y="15"/>
                  <a:pt x="53" y="2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6"/>
                  <a:pt x="51" y="51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3" y="59"/>
                  <a:pt x="38" y="61"/>
                  <a:pt x="32" y="61"/>
                </a:cubicBezTo>
                <a:cubicBezTo>
                  <a:pt x="26" y="61"/>
                  <a:pt x="21" y="59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3" y="51"/>
                  <a:pt x="11" y="46"/>
                  <a:pt x="11" y="4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5"/>
                  <a:pt x="13" y="10"/>
                  <a:pt x="17" y="6"/>
                </a:cubicBezTo>
                <a:cubicBezTo>
                  <a:pt x="21" y="2"/>
                  <a:pt x="26" y="0"/>
                  <a:pt x="32" y="0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7"/>
                  <a:pt x="45" y="13"/>
                  <a:pt x="42" y="11"/>
                </a:cubicBezTo>
                <a:cubicBezTo>
                  <a:pt x="40" y="8"/>
                  <a:pt x="36" y="6"/>
                  <a:pt x="32" y="6"/>
                </a:cubicBezTo>
                <a:cubicBezTo>
                  <a:pt x="28" y="6"/>
                  <a:pt x="25" y="8"/>
                  <a:pt x="22" y="11"/>
                </a:cubicBezTo>
                <a:cubicBezTo>
                  <a:pt x="19" y="13"/>
                  <a:pt x="18" y="17"/>
                  <a:pt x="18" y="21"/>
                </a:cubicBezTo>
                <a:cubicBezTo>
                  <a:pt x="18" y="28"/>
                  <a:pt x="18" y="28"/>
                  <a:pt x="18" y="28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4"/>
                  <a:pt x="19" y="47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53"/>
                  <a:pt x="28" y="54"/>
                  <a:pt x="32" y="54"/>
                </a:cubicBezTo>
                <a:cubicBezTo>
                  <a:pt x="36" y="54"/>
                  <a:pt x="40" y="53"/>
                  <a:pt x="42" y="50"/>
                </a:cubicBezTo>
                <a:cubicBezTo>
                  <a:pt x="45" y="48"/>
                  <a:pt x="47" y="44"/>
                  <a:pt x="47" y="40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12" y="87"/>
                </a:moveTo>
                <a:cubicBezTo>
                  <a:pt x="12" y="87"/>
                  <a:pt x="12" y="87"/>
                  <a:pt x="1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4" y="87"/>
                  <a:pt x="55" y="86"/>
                  <a:pt x="55" y="84"/>
                </a:cubicBezTo>
                <a:cubicBezTo>
                  <a:pt x="55" y="82"/>
                  <a:pt x="54" y="80"/>
                  <a:pt x="52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72"/>
                  <a:pt x="35" y="72"/>
                  <a:pt x="35" y="72"/>
                </a:cubicBezTo>
                <a:cubicBezTo>
                  <a:pt x="43" y="71"/>
                  <a:pt x="50" y="68"/>
                  <a:pt x="55" y="63"/>
                </a:cubicBezTo>
                <a:cubicBezTo>
                  <a:pt x="58" y="60"/>
                  <a:pt x="60" y="56"/>
                  <a:pt x="62" y="52"/>
                </a:cubicBezTo>
                <a:cubicBezTo>
                  <a:pt x="64" y="49"/>
                  <a:pt x="65" y="44"/>
                  <a:pt x="65" y="4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cubicBezTo>
                  <a:pt x="59" y="27"/>
                  <a:pt x="58" y="28"/>
                  <a:pt x="58" y="3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3"/>
                  <a:pt x="57" y="47"/>
                  <a:pt x="56" y="50"/>
                </a:cubicBezTo>
                <a:cubicBezTo>
                  <a:pt x="55" y="53"/>
                  <a:pt x="53" y="56"/>
                  <a:pt x="50" y="58"/>
                </a:cubicBezTo>
                <a:cubicBezTo>
                  <a:pt x="46" y="63"/>
                  <a:pt x="39" y="66"/>
                  <a:pt x="32" y="66"/>
                </a:cubicBezTo>
                <a:cubicBezTo>
                  <a:pt x="29" y="66"/>
                  <a:pt x="25" y="65"/>
                  <a:pt x="22" y="64"/>
                </a:cubicBezTo>
                <a:cubicBezTo>
                  <a:pt x="19" y="62"/>
                  <a:pt x="16" y="61"/>
                  <a:pt x="14" y="58"/>
                </a:cubicBezTo>
                <a:cubicBezTo>
                  <a:pt x="12" y="56"/>
                  <a:pt x="10" y="53"/>
                  <a:pt x="8" y="50"/>
                </a:cubicBezTo>
                <a:cubicBezTo>
                  <a:pt x="7" y="47"/>
                  <a:pt x="6" y="43"/>
                  <a:pt x="6" y="4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28"/>
                  <a:pt x="5" y="27"/>
                  <a:pt x="3" y="27"/>
                </a:cubicBezTo>
                <a:cubicBezTo>
                  <a:pt x="1" y="27"/>
                  <a:pt x="0" y="28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1" y="49"/>
                  <a:pt x="2" y="52"/>
                </a:cubicBezTo>
                <a:cubicBezTo>
                  <a:pt x="4" y="56"/>
                  <a:pt x="6" y="60"/>
                  <a:pt x="9" y="63"/>
                </a:cubicBezTo>
                <a:cubicBezTo>
                  <a:pt x="12" y="66"/>
                  <a:pt x="16" y="68"/>
                  <a:pt x="20" y="70"/>
                </a:cubicBezTo>
                <a:cubicBezTo>
                  <a:pt x="23" y="71"/>
                  <a:pt x="26" y="72"/>
                  <a:pt x="29" y="72"/>
                </a:cubicBezTo>
                <a:cubicBezTo>
                  <a:pt x="29" y="80"/>
                  <a:pt x="29" y="80"/>
                  <a:pt x="29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0" y="80"/>
                  <a:pt x="9" y="82"/>
                  <a:pt x="9" y="84"/>
                </a:cubicBezTo>
                <a:cubicBezTo>
                  <a:pt x="9" y="86"/>
                  <a:pt x="10" y="87"/>
                  <a:pt x="12" y="87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8697471" y="4450473"/>
            <a:ext cx="385014" cy="315619"/>
          </a:xfrm>
          <a:custGeom>
            <a:avLst/>
            <a:gdLst>
              <a:gd name="T0" fmla="*/ 76 w 87"/>
              <a:gd name="T1" fmla="*/ 27 h 71"/>
              <a:gd name="T2" fmla="*/ 69 w 87"/>
              <a:gd name="T3" fmla="*/ 27 h 71"/>
              <a:gd name="T4" fmla="*/ 21 w 87"/>
              <a:gd name="T5" fmla="*/ 11 h 71"/>
              <a:gd name="T6" fmla="*/ 10 w 87"/>
              <a:gd name="T7" fmla="*/ 11 h 71"/>
              <a:gd name="T8" fmla="*/ 20 w 87"/>
              <a:gd name="T9" fmla="*/ 12 h 71"/>
              <a:gd name="T10" fmla="*/ 6 w 87"/>
              <a:gd name="T11" fmla="*/ 12 h 71"/>
              <a:gd name="T12" fmla="*/ 6 w 87"/>
              <a:gd name="T13" fmla="*/ 9 h 71"/>
              <a:gd name="T14" fmla="*/ 8 w 87"/>
              <a:gd name="T15" fmla="*/ 7 h 71"/>
              <a:gd name="T16" fmla="*/ 24 w 87"/>
              <a:gd name="T17" fmla="*/ 2 h 71"/>
              <a:gd name="T18" fmla="*/ 60 w 87"/>
              <a:gd name="T19" fmla="*/ 0 h 71"/>
              <a:gd name="T20" fmla="*/ 67 w 87"/>
              <a:gd name="T21" fmla="*/ 12 h 71"/>
              <a:gd name="T22" fmla="*/ 87 w 87"/>
              <a:gd name="T23" fmla="*/ 16 h 71"/>
              <a:gd name="T24" fmla="*/ 87 w 87"/>
              <a:gd name="T25" fmla="*/ 68 h 71"/>
              <a:gd name="T26" fmla="*/ 84 w 87"/>
              <a:gd name="T27" fmla="*/ 71 h 71"/>
              <a:gd name="T28" fmla="*/ 0 w 87"/>
              <a:gd name="T29" fmla="*/ 68 h 71"/>
              <a:gd name="T30" fmla="*/ 0 w 87"/>
              <a:gd name="T31" fmla="*/ 16 h 71"/>
              <a:gd name="T32" fmla="*/ 3 w 87"/>
              <a:gd name="T33" fmla="*/ 12 h 71"/>
              <a:gd name="T34" fmla="*/ 44 w 87"/>
              <a:gd name="T35" fmla="*/ 26 h 71"/>
              <a:gd name="T36" fmla="*/ 52 w 87"/>
              <a:gd name="T37" fmla="*/ 29 h 71"/>
              <a:gd name="T38" fmla="*/ 44 w 87"/>
              <a:gd name="T39" fmla="*/ 48 h 71"/>
              <a:gd name="T40" fmla="*/ 44 w 87"/>
              <a:gd name="T41" fmla="*/ 26 h 71"/>
              <a:gd name="T42" fmla="*/ 49 w 87"/>
              <a:gd name="T43" fmla="*/ 32 h 71"/>
              <a:gd name="T44" fmla="*/ 36 w 87"/>
              <a:gd name="T45" fmla="*/ 37 h 71"/>
              <a:gd name="T46" fmla="*/ 51 w 87"/>
              <a:gd name="T47" fmla="*/ 37 h 71"/>
              <a:gd name="T48" fmla="*/ 49 w 87"/>
              <a:gd name="T49" fmla="*/ 32 h 71"/>
              <a:gd name="T50" fmla="*/ 23 w 87"/>
              <a:gd name="T51" fmla="*/ 19 h 71"/>
              <a:gd name="T52" fmla="*/ 7 w 87"/>
              <a:gd name="T53" fmla="*/ 64 h 71"/>
              <a:gd name="T54" fmla="*/ 81 w 87"/>
              <a:gd name="T55" fmla="*/ 19 h 71"/>
              <a:gd name="T56" fmla="*/ 65 w 87"/>
              <a:gd name="T57" fmla="*/ 19 h 71"/>
              <a:gd name="T58" fmla="*/ 58 w 87"/>
              <a:gd name="T59" fmla="*/ 7 h 71"/>
              <a:gd name="T60" fmla="*/ 26 w 87"/>
              <a:gd name="T61" fmla="*/ 17 h 71"/>
              <a:gd name="T62" fmla="*/ 44 w 87"/>
              <a:gd name="T63" fmla="*/ 14 h 71"/>
              <a:gd name="T64" fmla="*/ 67 w 87"/>
              <a:gd name="T65" fmla="*/ 37 h 71"/>
              <a:gd name="T66" fmla="*/ 20 w 87"/>
              <a:gd name="T67" fmla="*/ 37 h 71"/>
              <a:gd name="T68" fmla="*/ 44 w 87"/>
              <a:gd name="T69" fmla="*/ 21 h 71"/>
              <a:gd name="T70" fmla="*/ 27 w 87"/>
              <a:gd name="T71" fmla="*/ 37 h 71"/>
              <a:gd name="T72" fmla="*/ 60 w 87"/>
              <a:gd name="T73" fmla="*/ 3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7" h="71">
                <a:moveTo>
                  <a:pt x="72" y="24"/>
                </a:moveTo>
                <a:cubicBezTo>
                  <a:pt x="74" y="24"/>
                  <a:pt x="76" y="25"/>
                  <a:pt x="76" y="27"/>
                </a:cubicBezTo>
                <a:cubicBezTo>
                  <a:pt x="76" y="28"/>
                  <a:pt x="74" y="30"/>
                  <a:pt x="72" y="30"/>
                </a:cubicBezTo>
                <a:cubicBezTo>
                  <a:pt x="71" y="30"/>
                  <a:pt x="69" y="28"/>
                  <a:pt x="69" y="27"/>
                </a:cubicBezTo>
                <a:cubicBezTo>
                  <a:pt x="69" y="25"/>
                  <a:pt x="71" y="24"/>
                  <a:pt x="72" y="24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lose/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7" y="7"/>
                  <a:pt x="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7" y="12"/>
                  <a:pt x="67" y="12"/>
                  <a:pt x="67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6" y="12"/>
                  <a:pt x="87" y="14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6" y="71"/>
                  <a:pt x="84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" y="71"/>
                  <a:pt x="0" y="69"/>
                  <a:pt x="0" y="68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2"/>
                  <a:pt x="6" y="12"/>
                  <a:pt x="6" y="12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7" y="26"/>
                  <a:pt x="50" y="27"/>
                  <a:pt x="52" y="29"/>
                </a:cubicBezTo>
                <a:cubicBezTo>
                  <a:pt x="54" y="31"/>
                  <a:pt x="55" y="34"/>
                  <a:pt x="55" y="37"/>
                </a:cubicBezTo>
                <a:cubicBezTo>
                  <a:pt x="55" y="43"/>
                  <a:pt x="50" y="48"/>
                  <a:pt x="44" y="48"/>
                </a:cubicBezTo>
                <a:cubicBezTo>
                  <a:pt x="37" y="48"/>
                  <a:pt x="32" y="43"/>
                  <a:pt x="32" y="37"/>
                </a:cubicBezTo>
                <a:cubicBezTo>
                  <a:pt x="32" y="31"/>
                  <a:pt x="37" y="26"/>
                  <a:pt x="44" y="26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1"/>
                  <a:pt x="46" y="30"/>
                  <a:pt x="44" y="30"/>
                </a:cubicBezTo>
                <a:cubicBezTo>
                  <a:pt x="40" y="30"/>
                  <a:pt x="36" y="33"/>
                  <a:pt x="36" y="37"/>
                </a:cubicBezTo>
                <a:cubicBezTo>
                  <a:pt x="36" y="41"/>
                  <a:pt x="40" y="44"/>
                  <a:pt x="44" y="44"/>
                </a:cubicBezTo>
                <a:cubicBezTo>
                  <a:pt x="48" y="44"/>
                  <a:pt x="51" y="41"/>
                  <a:pt x="51" y="37"/>
                </a:cubicBezTo>
                <a:cubicBezTo>
                  <a:pt x="51" y="35"/>
                  <a:pt x="50" y="33"/>
                  <a:pt x="49" y="32"/>
                </a:cubicBezTo>
                <a:cubicBezTo>
                  <a:pt x="49" y="32"/>
                  <a:pt x="49" y="32"/>
                  <a:pt x="49" y="32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4"/>
                  <a:pt x="7" y="64"/>
                  <a:pt x="7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19"/>
                  <a:pt x="81" y="19"/>
                  <a:pt x="81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9"/>
                  <a:pt x="62" y="18"/>
                  <a:pt x="6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4" y="19"/>
                  <a:pt x="23" y="19"/>
                </a:cubicBezTo>
                <a:close/>
                <a:moveTo>
                  <a:pt x="44" y="14"/>
                </a:moveTo>
                <a:cubicBezTo>
                  <a:pt x="44" y="14"/>
                  <a:pt x="44" y="14"/>
                  <a:pt x="44" y="14"/>
                </a:cubicBezTo>
                <a:cubicBezTo>
                  <a:pt x="56" y="14"/>
                  <a:pt x="67" y="24"/>
                  <a:pt x="67" y="37"/>
                </a:cubicBezTo>
                <a:cubicBezTo>
                  <a:pt x="67" y="50"/>
                  <a:pt x="56" y="60"/>
                  <a:pt x="44" y="60"/>
                </a:cubicBezTo>
                <a:cubicBezTo>
                  <a:pt x="31" y="60"/>
                  <a:pt x="20" y="50"/>
                  <a:pt x="20" y="37"/>
                </a:cubicBezTo>
                <a:cubicBezTo>
                  <a:pt x="20" y="24"/>
                  <a:pt x="31" y="14"/>
                  <a:pt x="44" y="14"/>
                </a:cubicBezTo>
                <a:close/>
                <a:moveTo>
                  <a:pt x="44" y="21"/>
                </a:moveTo>
                <a:cubicBezTo>
                  <a:pt x="44" y="21"/>
                  <a:pt x="44" y="21"/>
                  <a:pt x="44" y="21"/>
                </a:cubicBezTo>
                <a:cubicBezTo>
                  <a:pt x="35" y="21"/>
                  <a:pt x="27" y="28"/>
                  <a:pt x="27" y="37"/>
                </a:cubicBezTo>
                <a:cubicBezTo>
                  <a:pt x="27" y="46"/>
                  <a:pt x="35" y="54"/>
                  <a:pt x="44" y="54"/>
                </a:cubicBezTo>
                <a:cubicBezTo>
                  <a:pt x="53" y="54"/>
                  <a:pt x="60" y="46"/>
                  <a:pt x="60" y="37"/>
                </a:cubicBezTo>
                <a:cubicBezTo>
                  <a:pt x="60" y="28"/>
                  <a:pt x="53" y="21"/>
                  <a:pt x="44" y="21"/>
                </a:cubicBezTo>
                <a:close/>
              </a:path>
            </a:pathLst>
          </a:custGeom>
          <a:solidFill>
            <a:srgbClr val="9BD74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3415305" y="4415924"/>
            <a:ext cx="462016" cy="375737"/>
          </a:xfrm>
          <a:custGeom>
            <a:avLst/>
            <a:gdLst>
              <a:gd name="T0" fmla="*/ 80 w 104"/>
              <a:gd name="T1" fmla="*/ 19 h 85"/>
              <a:gd name="T2" fmla="*/ 93 w 104"/>
              <a:gd name="T3" fmla="*/ 50 h 85"/>
              <a:gd name="T4" fmla="*/ 104 w 104"/>
              <a:gd name="T5" fmla="*/ 68 h 85"/>
              <a:gd name="T6" fmla="*/ 98 w 104"/>
              <a:gd name="T7" fmla="*/ 80 h 85"/>
              <a:gd name="T8" fmla="*/ 94 w 104"/>
              <a:gd name="T9" fmla="*/ 82 h 85"/>
              <a:gd name="T10" fmla="*/ 13 w 104"/>
              <a:gd name="T11" fmla="*/ 85 h 85"/>
              <a:gd name="T12" fmla="*/ 10 w 104"/>
              <a:gd name="T13" fmla="*/ 80 h 85"/>
              <a:gd name="T14" fmla="*/ 1 w 104"/>
              <a:gd name="T15" fmla="*/ 78 h 85"/>
              <a:gd name="T16" fmla="*/ 1 w 104"/>
              <a:gd name="T17" fmla="*/ 60 h 85"/>
              <a:gd name="T18" fmla="*/ 5 w 104"/>
              <a:gd name="T19" fmla="*/ 37 h 85"/>
              <a:gd name="T20" fmla="*/ 29 w 104"/>
              <a:gd name="T21" fmla="*/ 20 h 85"/>
              <a:gd name="T22" fmla="*/ 62 w 104"/>
              <a:gd name="T23" fmla="*/ 78 h 85"/>
              <a:gd name="T24" fmla="*/ 62 w 104"/>
              <a:gd name="T25" fmla="*/ 75 h 85"/>
              <a:gd name="T26" fmla="*/ 66 w 104"/>
              <a:gd name="T27" fmla="*/ 63 h 85"/>
              <a:gd name="T28" fmla="*/ 75 w 104"/>
              <a:gd name="T29" fmla="*/ 71 h 85"/>
              <a:gd name="T30" fmla="*/ 74 w 104"/>
              <a:gd name="T31" fmla="*/ 57 h 85"/>
              <a:gd name="T32" fmla="*/ 72 w 104"/>
              <a:gd name="T33" fmla="*/ 53 h 85"/>
              <a:gd name="T34" fmla="*/ 71 w 104"/>
              <a:gd name="T35" fmla="*/ 53 h 85"/>
              <a:gd name="T36" fmla="*/ 70 w 104"/>
              <a:gd name="T37" fmla="*/ 51 h 85"/>
              <a:gd name="T38" fmla="*/ 41 w 104"/>
              <a:gd name="T39" fmla="*/ 44 h 85"/>
              <a:gd name="T40" fmla="*/ 32 w 104"/>
              <a:gd name="T41" fmla="*/ 53 h 85"/>
              <a:gd name="T42" fmla="*/ 32 w 104"/>
              <a:gd name="T43" fmla="*/ 53 h 85"/>
              <a:gd name="T44" fmla="*/ 29 w 104"/>
              <a:gd name="T45" fmla="*/ 64 h 85"/>
              <a:gd name="T46" fmla="*/ 37 w 104"/>
              <a:gd name="T47" fmla="*/ 72 h 85"/>
              <a:gd name="T48" fmla="*/ 41 w 104"/>
              <a:gd name="T49" fmla="*/ 63 h 85"/>
              <a:gd name="T50" fmla="*/ 41 w 104"/>
              <a:gd name="T51" fmla="*/ 75 h 85"/>
              <a:gd name="T52" fmla="*/ 52 w 104"/>
              <a:gd name="T53" fmla="*/ 40 h 85"/>
              <a:gd name="T54" fmla="*/ 52 w 104"/>
              <a:gd name="T55" fmla="*/ 7 h 85"/>
              <a:gd name="T56" fmla="*/ 17 w 104"/>
              <a:gd name="T57" fmla="*/ 78 h 85"/>
              <a:gd name="T58" fmla="*/ 23 w 104"/>
              <a:gd name="T59" fmla="*/ 76 h 85"/>
              <a:gd name="T60" fmla="*/ 23 w 104"/>
              <a:gd name="T61" fmla="*/ 56 h 85"/>
              <a:gd name="T62" fmla="*/ 8 w 104"/>
              <a:gd name="T63" fmla="*/ 63 h 85"/>
              <a:gd name="T64" fmla="*/ 7 w 104"/>
              <a:gd name="T65" fmla="*/ 73 h 85"/>
              <a:gd name="T66" fmla="*/ 15 w 104"/>
              <a:gd name="T67" fmla="*/ 65 h 85"/>
              <a:gd name="T68" fmla="*/ 29 w 104"/>
              <a:gd name="T69" fmla="*/ 27 h 85"/>
              <a:gd name="T70" fmla="*/ 24 w 104"/>
              <a:gd name="T71" fmla="*/ 25 h 85"/>
              <a:gd name="T72" fmla="*/ 15 w 104"/>
              <a:gd name="T73" fmla="*/ 45 h 85"/>
              <a:gd name="T74" fmla="*/ 26 w 104"/>
              <a:gd name="T75" fmla="*/ 49 h 85"/>
              <a:gd name="T76" fmla="*/ 36 w 104"/>
              <a:gd name="T77" fmla="*/ 40 h 85"/>
              <a:gd name="T78" fmla="*/ 35 w 104"/>
              <a:gd name="T79" fmla="*/ 39 h 85"/>
              <a:gd name="T80" fmla="*/ 29 w 104"/>
              <a:gd name="T81" fmla="*/ 27 h 85"/>
              <a:gd name="T82" fmla="*/ 87 w 104"/>
              <a:gd name="T83" fmla="*/ 78 h 85"/>
              <a:gd name="T84" fmla="*/ 89 w 104"/>
              <a:gd name="T85" fmla="*/ 65 h 85"/>
              <a:gd name="T86" fmla="*/ 97 w 104"/>
              <a:gd name="T87" fmla="*/ 73 h 85"/>
              <a:gd name="T88" fmla="*/ 96 w 104"/>
              <a:gd name="T89" fmla="*/ 63 h 85"/>
              <a:gd name="T90" fmla="*/ 88 w 104"/>
              <a:gd name="T91" fmla="*/ 54 h 85"/>
              <a:gd name="T92" fmla="*/ 82 w 104"/>
              <a:gd name="T93" fmla="*/ 71 h 85"/>
              <a:gd name="T94" fmla="*/ 87 w 104"/>
              <a:gd name="T95" fmla="*/ 78 h 85"/>
              <a:gd name="T96" fmla="*/ 75 w 104"/>
              <a:gd name="T97" fmla="*/ 27 h 85"/>
              <a:gd name="T98" fmla="*/ 75 w 104"/>
              <a:gd name="T99" fmla="*/ 27 h 85"/>
              <a:gd name="T100" fmla="*/ 68 w 104"/>
              <a:gd name="T101" fmla="*/ 39 h 85"/>
              <a:gd name="T102" fmla="*/ 74 w 104"/>
              <a:gd name="T103" fmla="*/ 46 h 85"/>
              <a:gd name="T104" fmla="*/ 78 w 104"/>
              <a:gd name="T105" fmla="*/ 49 h 85"/>
              <a:gd name="T106" fmla="*/ 88 w 104"/>
              <a:gd name="T107" fmla="*/ 45 h 85"/>
              <a:gd name="T108" fmla="*/ 80 w 104"/>
              <a:gd name="T10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85">
                <a:moveTo>
                  <a:pt x="52" y="0"/>
                </a:moveTo>
                <a:cubicBezTo>
                  <a:pt x="63" y="0"/>
                  <a:pt x="73" y="8"/>
                  <a:pt x="75" y="20"/>
                </a:cubicBezTo>
                <a:cubicBezTo>
                  <a:pt x="76" y="19"/>
                  <a:pt x="78" y="19"/>
                  <a:pt x="80" y="19"/>
                </a:cubicBezTo>
                <a:cubicBezTo>
                  <a:pt x="85" y="19"/>
                  <a:pt x="90" y="21"/>
                  <a:pt x="93" y="24"/>
                </a:cubicBezTo>
                <a:cubicBezTo>
                  <a:pt x="96" y="27"/>
                  <a:pt x="98" y="32"/>
                  <a:pt x="98" y="37"/>
                </a:cubicBezTo>
                <a:cubicBezTo>
                  <a:pt x="98" y="42"/>
                  <a:pt x="97" y="46"/>
                  <a:pt x="93" y="50"/>
                </a:cubicBezTo>
                <a:cubicBezTo>
                  <a:pt x="98" y="54"/>
                  <a:pt x="98" y="54"/>
                  <a:pt x="98" y="54"/>
                </a:cubicBezTo>
                <a:cubicBezTo>
                  <a:pt x="100" y="56"/>
                  <a:pt x="101" y="58"/>
                  <a:pt x="102" y="60"/>
                </a:cubicBezTo>
                <a:cubicBezTo>
                  <a:pt x="103" y="63"/>
                  <a:pt x="104" y="65"/>
                  <a:pt x="104" y="68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5"/>
                  <a:pt x="103" y="77"/>
                  <a:pt x="102" y="78"/>
                </a:cubicBezTo>
                <a:cubicBezTo>
                  <a:pt x="102" y="79"/>
                  <a:pt x="100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4"/>
                  <a:pt x="92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1" y="85"/>
                  <a:pt x="10" y="84"/>
                  <a:pt x="10" y="82"/>
                </a:cubicBezTo>
                <a:cubicBezTo>
                  <a:pt x="10" y="80"/>
                  <a:pt x="10" y="80"/>
                  <a:pt x="10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2" y="79"/>
                  <a:pt x="1" y="78"/>
                </a:cubicBezTo>
                <a:cubicBezTo>
                  <a:pt x="0" y="77"/>
                  <a:pt x="0" y="75"/>
                  <a:pt x="0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0" y="63"/>
                  <a:pt x="1" y="60"/>
                </a:cubicBezTo>
                <a:cubicBezTo>
                  <a:pt x="2" y="58"/>
                  <a:pt x="4" y="56"/>
                  <a:pt x="6" y="54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46"/>
                  <a:pt x="5" y="42"/>
                  <a:pt x="5" y="37"/>
                </a:cubicBezTo>
                <a:cubicBezTo>
                  <a:pt x="5" y="32"/>
                  <a:pt x="7" y="27"/>
                  <a:pt x="11" y="24"/>
                </a:cubicBezTo>
                <a:cubicBezTo>
                  <a:pt x="14" y="21"/>
                  <a:pt x="19" y="19"/>
                  <a:pt x="24" y="19"/>
                </a:cubicBezTo>
                <a:cubicBezTo>
                  <a:pt x="25" y="19"/>
                  <a:pt x="27" y="19"/>
                  <a:pt x="29" y="20"/>
                </a:cubicBezTo>
                <a:cubicBezTo>
                  <a:pt x="31" y="8"/>
                  <a:pt x="40" y="0"/>
                  <a:pt x="52" y="0"/>
                </a:cubicBezTo>
                <a:close/>
                <a:moveTo>
                  <a:pt x="62" y="78"/>
                </a:moveTo>
                <a:cubicBezTo>
                  <a:pt x="62" y="78"/>
                  <a:pt x="62" y="78"/>
                  <a:pt x="62" y="78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2"/>
                  <a:pt x="63" y="61"/>
                  <a:pt x="64" y="61"/>
                </a:cubicBezTo>
                <a:cubicBezTo>
                  <a:pt x="65" y="61"/>
                  <a:pt x="66" y="62"/>
                  <a:pt x="66" y="63"/>
                </a:cubicBezTo>
                <a:cubicBezTo>
                  <a:pt x="66" y="72"/>
                  <a:pt x="66" y="72"/>
                  <a:pt x="66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1"/>
                  <a:pt x="75" y="71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1"/>
                  <a:pt x="75" y="59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6"/>
                  <a:pt x="72" y="54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45"/>
                  <a:pt x="56" y="46"/>
                  <a:pt x="52" y="46"/>
                </a:cubicBezTo>
                <a:cubicBezTo>
                  <a:pt x="48" y="46"/>
                  <a:pt x="44" y="45"/>
                  <a:pt x="41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2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4"/>
                  <a:pt x="30" y="56"/>
                  <a:pt x="30" y="57"/>
                </a:cubicBezTo>
                <a:cubicBezTo>
                  <a:pt x="29" y="59"/>
                  <a:pt x="29" y="61"/>
                  <a:pt x="29" y="6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2"/>
                  <a:pt x="29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41" y="61"/>
                  <a:pt x="41" y="62"/>
                  <a:pt x="41" y="63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62" y="78"/>
                  <a:pt x="62" y="78"/>
                  <a:pt x="62" y="78"/>
                </a:cubicBezTo>
                <a:close/>
                <a:moveTo>
                  <a:pt x="52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61" y="40"/>
                  <a:pt x="68" y="32"/>
                  <a:pt x="68" y="23"/>
                </a:cubicBezTo>
                <a:cubicBezTo>
                  <a:pt x="68" y="14"/>
                  <a:pt x="61" y="7"/>
                  <a:pt x="52" y="7"/>
                </a:cubicBezTo>
                <a:cubicBezTo>
                  <a:pt x="43" y="7"/>
                  <a:pt x="35" y="14"/>
                  <a:pt x="35" y="23"/>
                </a:cubicBezTo>
                <a:cubicBezTo>
                  <a:pt x="35" y="32"/>
                  <a:pt x="43" y="40"/>
                  <a:pt x="52" y="40"/>
                </a:cubicBezTo>
                <a:close/>
                <a:moveTo>
                  <a:pt x="17" y="78"/>
                </a:moveTo>
                <a:cubicBezTo>
                  <a:pt x="17" y="78"/>
                  <a:pt x="17" y="78"/>
                  <a:pt x="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4" y="77"/>
                  <a:pt x="23" y="76"/>
                </a:cubicBezTo>
                <a:cubicBezTo>
                  <a:pt x="22" y="75"/>
                  <a:pt x="22" y="73"/>
                  <a:pt x="22" y="71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1"/>
                  <a:pt x="22" y="58"/>
                  <a:pt x="23" y="56"/>
                </a:cubicBezTo>
                <a:cubicBezTo>
                  <a:pt x="21" y="55"/>
                  <a:pt x="18" y="55"/>
                  <a:pt x="16" y="54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0"/>
                  <a:pt x="8" y="61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5"/>
                  <a:pt x="7" y="66"/>
                  <a:pt x="7" y="68"/>
                </a:cubicBezTo>
                <a:cubicBezTo>
                  <a:pt x="7" y="73"/>
                  <a:pt x="7" y="73"/>
                  <a:pt x="7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6"/>
                  <a:pt x="13" y="65"/>
                  <a:pt x="15" y="65"/>
                </a:cubicBezTo>
                <a:cubicBezTo>
                  <a:pt x="16" y="65"/>
                  <a:pt x="17" y="66"/>
                  <a:pt x="17" y="67"/>
                </a:cubicBezTo>
                <a:cubicBezTo>
                  <a:pt x="17" y="78"/>
                  <a:pt x="17" y="78"/>
                  <a:pt x="17" y="78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6"/>
                  <a:pt x="27" y="26"/>
                </a:cubicBezTo>
                <a:cubicBezTo>
                  <a:pt x="26" y="26"/>
                  <a:pt x="25" y="25"/>
                  <a:pt x="24" y="25"/>
                </a:cubicBezTo>
                <a:cubicBezTo>
                  <a:pt x="20" y="25"/>
                  <a:pt x="17" y="27"/>
                  <a:pt x="15" y="29"/>
                </a:cubicBezTo>
                <a:cubicBezTo>
                  <a:pt x="13" y="31"/>
                  <a:pt x="12" y="34"/>
                  <a:pt x="12" y="37"/>
                </a:cubicBezTo>
                <a:cubicBezTo>
                  <a:pt x="12" y="40"/>
                  <a:pt x="13" y="43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7" y="47"/>
                  <a:pt x="20" y="49"/>
                  <a:pt x="24" y="49"/>
                </a:cubicBezTo>
                <a:cubicBezTo>
                  <a:pt x="24" y="49"/>
                  <a:pt x="25" y="49"/>
                  <a:pt x="26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8" y="47"/>
                  <a:pt x="29" y="47"/>
                  <a:pt x="29" y="4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6"/>
                  <a:pt x="30" y="33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87" y="78"/>
                </a:moveTo>
                <a:cubicBezTo>
                  <a:pt x="87" y="78"/>
                  <a:pt x="87" y="78"/>
                  <a:pt x="87" y="78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6"/>
                  <a:pt x="88" y="65"/>
                  <a:pt x="89" y="65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73"/>
                  <a:pt x="91" y="73"/>
                  <a:pt x="9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6"/>
                  <a:pt x="97" y="65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5" y="61"/>
                  <a:pt x="94" y="60"/>
                  <a:pt x="93" y="59"/>
                </a:cubicBezTo>
                <a:cubicBezTo>
                  <a:pt x="88" y="54"/>
                  <a:pt x="88" y="54"/>
                  <a:pt x="88" y="54"/>
                </a:cubicBezTo>
                <a:cubicBezTo>
                  <a:pt x="86" y="55"/>
                  <a:pt x="83" y="55"/>
                  <a:pt x="80" y="56"/>
                </a:cubicBezTo>
                <a:cubicBezTo>
                  <a:pt x="81" y="58"/>
                  <a:pt x="82" y="61"/>
                  <a:pt x="82" y="64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3"/>
                  <a:pt x="81" y="75"/>
                  <a:pt x="80" y="76"/>
                </a:cubicBezTo>
                <a:cubicBezTo>
                  <a:pt x="80" y="77"/>
                  <a:pt x="79" y="78"/>
                  <a:pt x="77" y="78"/>
                </a:cubicBezTo>
                <a:cubicBezTo>
                  <a:pt x="87" y="78"/>
                  <a:pt x="87" y="78"/>
                  <a:pt x="87" y="78"/>
                </a:cubicBezTo>
                <a:close/>
                <a:moveTo>
                  <a:pt x="75" y="27"/>
                </a:move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32"/>
                  <a:pt x="71" y="36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0"/>
                  <a:pt x="68" y="40"/>
                  <a:pt x="68" y="40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7"/>
                  <a:pt x="76" y="47"/>
                  <a:pt x="76" y="48"/>
                </a:cubicBezTo>
                <a:cubicBezTo>
                  <a:pt x="77" y="48"/>
                  <a:pt x="77" y="48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9" y="49"/>
                  <a:pt x="80" y="49"/>
                </a:cubicBezTo>
                <a:cubicBezTo>
                  <a:pt x="83" y="49"/>
                  <a:pt x="86" y="47"/>
                  <a:pt x="88" y="45"/>
                </a:cubicBezTo>
                <a:cubicBezTo>
                  <a:pt x="90" y="43"/>
                  <a:pt x="92" y="40"/>
                  <a:pt x="92" y="37"/>
                </a:cubicBezTo>
                <a:cubicBezTo>
                  <a:pt x="92" y="34"/>
                  <a:pt x="90" y="31"/>
                  <a:pt x="88" y="29"/>
                </a:cubicBezTo>
                <a:cubicBezTo>
                  <a:pt x="86" y="27"/>
                  <a:pt x="83" y="25"/>
                  <a:pt x="80" y="25"/>
                </a:cubicBezTo>
                <a:cubicBezTo>
                  <a:pt x="79" y="25"/>
                  <a:pt x="78" y="26"/>
                  <a:pt x="77" y="26"/>
                </a:cubicBezTo>
                <a:cubicBezTo>
                  <a:pt x="76" y="26"/>
                  <a:pt x="75" y="27"/>
                  <a:pt x="75" y="27"/>
                </a:cubicBezTo>
                <a:close/>
              </a:path>
            </a:pathLst>
          </a:custGeom>
          <a:solidFill>
            <a:srgbClr val="01304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2480252" y="1399228"/>
            <a:ext cx="478848" cy="538866"/>
          </a:xfrm>
          <a:custGeom>
            <a:avLst/>
            <a:gdLst>
              <a:gd name="T0" fmla="*/ 73 w 88"/>
              <a:gd name="T1" fmla="*/ 22 h 99"/>
              <a:gd name="T2" fmla="*/ 81 w 88"/>
              <a:gd name="T3" fmla="*/ 18 h 99"/>
              <a:gd name="T4" fmla="*/ 77 w 88"/>
              <a:gd name="T5" fmla="*/ 27 h 99"/>
              <a:gd name="T6" fmla="*/ 75 w 88"/>
              <a:gd name="T7" fmla="*/ 86 h 99"/>
              <a:gd name="T8" fmla="*/ 44 w 88"/>
              <a:gd name="T9" fmla="*/ 99 h 99"/>
              <a:gd name="T10" fmla="*/ 13 w 88"/>
              <a:gd name="T11" fmla="*/ 86 h 99"/>
              <a:gd name="T12" fmla="*/ 13 w 88"/>
              <a:gd name="T13" fmla="*/ 24 h 99"/>
              <a:gd name="T14" fmla="*/ 13 w 88"/>
              <a:gd name="T15" fmla="*/ 24 h 99"/>
              <a:gd name="T16" fmla="*/ 41 w 88"/>
              <a:gd name="T17" fmla="*/ 6 h 99"/>
              <a:gd name="T18" fmla="*/ 34 w 88"/>
              <a:gd name="T19" fmla="*/ 3 h 99"/>
              <a:gd name="T20" fmla="*/ 51 w 88"/>
              <a:gd name="T21" fmla="*/ 0 h 99"/>
              <a:gd name="T22" fmla="*/ 51 w 88"/>
              <a:gd name="T23" fmla="*/ 6 h 99"/>
              <a:gd name="T24" fmla="*/ 48 w 88"/>
              <a:gd name="T25" fmla="*/ 12 h 99"/>
              <a:gd name="T26" fmla="*/ 56 w 88"/>
              <a:gd name="T27" fmla="*/ 57 h 99"/>
              <a:gd name="T28" fmla="*/ 60 w 88"/>
              <a:gd name="T29" fmla="*/ 31 h 99"/>
              <a:gd name="T30" fmla="*/ 37 w 88"/>
              <a:gd name="T31" fmla="*/ 46 h 99"/>
              <a:gd name="T32" fmla="*/ 36 w 88"/>
              <a:gd name="T33" fmla="*/ 47 h 99"/>
              <a:gd name="T34" fmla="*/ 33 w 88"/>
              <a:gd name="T35" fmla="*/ 56 h 99"/>
              <a:gd name="T36" fmla="*/ 33 w 88"/>
              <a:gd name="T37" fmla="*/ 58 h 99"/>
              <a:gd name="T38" fmla="*/ 34 w 88"/>
              <a:gd name="T39" fmla="*/ 60 h 99"/>
              <a:gd name="T40" fmla="*/ 39 w 88"/>
              <a:gd name="T41" fmla="*/ 65 h 99"/>
              <a:gd name="T42" fmla="*/ 41 w 88"/>
              <a:gd name="T43" fmla="*/ 66 h 99"/>
              <a:gd name="T44" fmla="*/ 43 w 88"/>
              <a:gd name="T45" fmla="*/ 67 h 99"/>
              <a:gd name="T46" fmla="*/ 44 w 88"/>
              <a:gd name="T47" fmla="*/ 67 h 99"/>
              <a:gd name="T48" fmla="*/ 45 w 88"/>
              <a:gd name="T49" fmla="*/ 67 h 99"/>
              <a:gd name="T50" fmla="*/ 47 w 88"/>
              <a:gd name="T51" fmla="*/ 66 h 99"/>
              <a:gd name="T52" fmla="*/ 54 w 88"/>
              <a:gd name="T53" fmla="*/ 61 h 99"/>
              <a:gd name="T54" fmla="*/ 56 w 88"/>
              <a:gd name="T55" fmla="*/ 57 h 99"/>
              <a:gd name="T56" fmla="*/ 48 w 88"/>
              <a:gd name="T57" fmla="*/ 49 h 99"/>
              <a:gd name="T58" fmla="*/ 40 w 88"/>
              <a:gd name="T59" fmla="*/ 62 h 99"/>
              <a:gd name="T60" fmla="*/ 48 w 88"/>
              <a:gd name="T61" fmla="*/ 49 h 99"/>
              <a:gd name="T62" fmla="*/ 46 w 88"/>
              <a:gd name="T63" fmla="*/ 52 h 99"/>
              <a:gd name="T64" fmla="*/ 43 w 88"/>
              <a:gd name="T65" fmla="*/ 58 h 99"/>
              <a:gd name="T66" fmla="*/ 46 w 88"/>
              <a:gd name="T67" fmla="*/ 52 h 99"/>
              <a:gd name="T68" fmla="*/ 64 w 88"/>
              <a:gd name="T69" fmla="*/ 32 h 99"/>
              <a:gd name="T70" fmla="*/ 58 w 88"/>
              <a:gd name="T71" fmla="*/ 61 h 99"/>
              <a:gd name="T72" fmla="*/ 45 w 88"/>
              <a:gd name="T73" fmla="*/ 71 h 99"/>
              <a:gd name="T74" fmla="*/ 44 w 88"/>
              <a:gd name="T75" fmla="*/ 71 h 99"/>
              <a:gd name="T76" fmla="*/ 42 w 88"/>
              <a:gd name="T77" fmla="*/ 71 h 99"/>
              <a:gd name="T78" fmla="*/ 39 w 88"/>
              <a:gd name="T79" fmla="*/ 70 h 99"/>
              <a:gd name="T80" fmla="*/ 29 w 88"/>
              <a:gd name="T81" fmla="*/ 59 h 99"/>
              <a:gd name="T82" fmla="*/ 29 w 88"/>
              <a:gd name="T83" fmla="*/ 56 h 99"/>
              <a:gd name="T84" fmla="*/ 33 w 88"/>
              <a:gd name="T85" fmla="*/ 45 h 99"/>
              <a:gd name="T86" fmla="*/ 34 w 88"/>
              <a:gd name="T87" fmla="*/ 44 h 99"/>
              <a:gd name="T88" fmla="*/ 35 w 88"/>
              <a:gd name="T89" fmla="*/ 43 h 99"/>
              <a:gd name="T90" fmla="*/ 55 w 88"/>
              <a:gd name="T91" fmla="*/ 26 h 99"/>
              <a:gd name="T92" fmla="*/ 60 w 88"/>
              <a:gd name="T93" fmla="*/ 26 h 99"/>
              <a:gd name="T94" fmla="*/ 61 w 88"/>
              <a:gd name="T95" fmla="*/ 26 h 99"/>
              <a:gd name="T96" fmla="*/ 62 w 88"/>
              <a:gd name="T97" fmla="*/ 27 h 99"/>
              <a:gd name="T98" fmla="*/ 64 w 88"/>
              <a:gd name="T99" fmla="*/ 32 h 99"/>
              <a:gd name="T100" fmla="*/ 70 w 88"/>
              <a:gd name="T101" fmla="*/ 29 h 99"/>
              <a:gd name="T102" fmla="*/ 18 w 88"/>
              <a:gd name="T103" fmla="*/ 29 h 99"/>
              <a:gd name="T104" fmla="*/ 18 w 88"/>
              <a:gd name="T105" fmla="*/ 81 h 99"/>
              <a:gd name="T106" fmla="*/ 70 w 88"/>
              <a:gd name="T107" fmla="*/ 82 h 99"/>
              <a:gd name="T108" fmla="*/ 81 w 88"/>
              <a:gd name="T109" fmla="*/ 55 h 99"/>
              <a:gd name="T110" fmla="*/ 70 w 88"/>
              <a:gd name="T111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" h="99">
                <a:moveTo>
                  <a:pt x="48" y="12"/>
                </a:moveTo>
                <a:cubicBezTo>
                  <a:pt x="57" y="12"/>
                  <a:pt x="66" y="16"/>
                  <a:pt x="73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7"/>
                  <a:pt x="80" y="17"/>
                  <a:pt x="81" y="18"/>
                </a:cubicBezTo>
                <a:cubicBezTo>
                  <a:pt x="83" y="20"/>
                  <a:pt x="83" y="22"/>
                  <a:pt x="81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84" y="34"/>
                  <a:pt x="88" y="44"/>
                  <a:pt x="88" y="55"/>
                </a:cubicBezTo>
                <a:cubicBezTo>
                  <a:pt x="88" y="67"/>
                  <a:pt x="83" y="7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7" y="94"/>
                  <a:pt x="56" y="99"/>
                  <a:pt x="44" y="99"/>
                </a:cubicBezTo>
                <a:cubicBezTo>
                  <a:pt x="32" y="99"/>
                  <a:pt x="21" y="94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5" y="78"/>
                  <a:pt x="0" y="67"/>
                  <a:pt x="0" y="55"/>
                </a:cubicBezTo>
                <a:cubicBezTo>
                  <a:pt x="0" y="43"/>
                  <a:pt x="5" y="32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20" y="17"/>
                  <a:pt x="30" y="12"/>
                  <a:pt x="41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4" y="3"/>
                </a:cubicBezTo>
                <a:cubicBezTo>
                  <a:pt x="34" y="1"/>
                  <a:pt x="35" y="0"/>
                  <a:pt x="3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5" y="1"/>
                  <a:pt x="55" y="3"/>
                </a:cubicBezTo>
                <a:cubicBezTo>
                  <a:pt x="55" y="5"/>
                  <a:pt x="53" y="6"/>
                  <a:pt x="51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12"/>
                  <a:pt x="48" y="12"/>
                  <a:pt x="48" y="12"/>
                </a:cubicBezTo>
                <a:close/>
                <a:moveTo>
                  <a:pt x="56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0"/>
                  <a:pt x="58" y="29"/>
                  <a:pt x="57" y="30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4" y="49"/>
                  <a:pt x="33" y="53"/>
                  <a:pt x="33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3" y="57"/>
                  <a:pt x="33" y="58"/>
                  <a:pt x="33" y="58"/>
                </a:cubicBez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4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5" y="63"/>
                  <a:pt x="37" y="64"/>
                  <a:pt x="39" y="65"/>
                </a:cubicBezTo>
                <a:cubicBezTo>
                  <a:pt x="39" y="65"/>
                  <a:pt x="39" y="65"/>
                  <a:pt x="40" y="66"/>
                </a:cubicBezTo>
                <a:cubicBezTo>
                  <a:pt x="40" y="66"/>
                  <a:pt x="40" y="66"/>
                  <a:pt x="41" y="66"/>
                </a:cubicBezTo>
                <a:cubicBezTo>
                  <a:pt x="41" y="66"/>
                  <a:pt x="41" y="66"/>
                  <a:pt x="42" y="66"/>
                </a:cubicBezTo>
                <a:cubicBezTo>
                  <a:pt x="42" y="66"/>
                  <a:pt x="42" y="66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4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5" y="67"/>
                  <a:pt x="45" y="67"/>
                </a:cubicBezTo>
                <a:cubicBezTo>
                  <a:pt x="45" y="67"/>
                  <a:pt x="46" y="67"/>
                  <a:pt x="46" y="66"/>
                </a:cubicBezTo>
                <a:cubicBezTo>
                  <a:pt x="46" y="66"/>
                  <a:pt x="47" y="66"/>
                  <a:pt x="47" y="66"/>
                </a:cubicBezTo>
                <a:cubicBezTo>
                  <a:pt x="50" y="66"/>
                  <a:pt x="52" y="64"/>
                  <a:pt x="53" y="62"/>
                </a:cubicBezTo>
                <a:cubicBezTo>
                  <a:pt x="54" y="62"/>
                  <a:pt x="54" y="61"/>
                  <a:pt x="54" y="61"/>
                </a:cubicBezTo>
                <a:cubicBezTo>
                  <a:pt x="55" y="60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lose/>
                <a:moveTo>
                  <a:pt x="48" y="49"/>
                </a:moveTo>
                <a:cubicBezTo>
                  <a:pt x="48" y="49"/>
                  <a:pt x="48" y="49"/>
                  <a:pt x="48" y="49"/>
                </a:cubicBezTo>
                <a:cubicBezTo>
                  <a:pt x="51" y="51"/>
                  <a:pt x="53" y="55"/>
                  <a:pt x="51" y="59"/>
                </a:cubicBezTo>
                <a:cubicBezTo>
                  <a:pt x="49" y="62"/>
                  <a:pt x="44" y="64"/>
                  <a:pt x="40" y="62"/>
                </a:cubicBezTo>
                <a:cubicBezTo>
                  <a:pt x="37" y="60"/>
                  <a:pt x="36" y="55"/>
                  <a:pt x="38" y="51"/>
                </a:cubicBezTo>
                <a:cubicBezTo>
                  <a:pt x="40" y="48"/>
                  <a:pt x="44" y="47"/>
                  <a:pt x="48" y="49"/>
                </a:cubicBezTo>
                <a:close/>
                <a:moveTo>
                  <a:pt x="46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4" y="51"/>
                  <a:pt x="42" y="52"/>
                  <a:pt x="41" y="53"/>
                </a:cubicBezTo>
                <a:cubicBezTo>
                  <a:pt x="40" y="55"/>
                  <a:pt x="41" y="57"/>
                  <a:pt x="43" y="58"/>
                </a:cubicBezTo>
                <a:cubicBezTo>
                  <a:pt x="44" y="59"/>
                  <a:pt x="46" y="58"/>
                  <a:pt x="47" y="57"/>
                </a:cubicBezTo>
                <a:cubicBezTo>
                  <a:pt x="48" y="55"/>
                  <a:pt x="47" y="53"/>
                  <a:pt x="46" y="52"/>
                </a:cubicBezTo>
                <a:close/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9"/>
                  <a:pt x="59" y="60"/>
                  <a:pt x="58" y="61"/>
                </a:cubicBezTo>
                <a:cubicBezTo>
                  <a:pt x="56" y="66"/>
                  <a:pt x="52" y="70"/>
                  <a:pt x="47" y="70"/>
                </a:cubicBezTo>
                <a:cubicBezTo>
                  <a:pt x="46" y="71"/>
                  <a:pt x="46" y="71"/>
                  <a:pt x="45" y="71"/>
                </a:cubicBezTo>
                <a:cubicBezTo>
                  <a:pt x="45" y="71"/>
                  <a:pt x="44" y="71"/>
                  <a:pt x="44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1" y="70"/>
                  <a:pt x="41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5" y="68"/>
                  <a:pt x="31" y="65"/>
                  <a:pt x="30" y="61"/>
                </a:cubicBezTo>
                <a:cubicBezTo>
                  <a:pt x="30" y="60"/>
                  <a:pt x="29" y="60"/>
                  <a:pt x="29" y="59"/>
                </a:cubicBezTo>
                <a:cubicBezTo>
                  <a:pt x="29" y="59"/>
                  <a:pt x="29" y="58"/>
                  <a:pt x="29" y="58"/>
                </a:cubicBezTo>
                <a:cubicBezTo>
                  <a:pt x="29" y="57"/>
                  <a:pt x="29" y="57"/>
                  <a:pt x="29" y="56"/>
                </a:cubicBezTo>
                <a:cubicBezTo>
                  <a:pt x="28" y="53"/>
                  <a:pt x="30" y="49"/>
                  <a:pt x="32" y="46"/>
                </a:cubicBezTo>
                <a:cubicBezTo>
                  <a:pt x="32" y="46"/>
                  <a:pt x="32" y="45"/>
                  <a:pt x="33" y="45"/>
                </a:cubicBezTo>
                <a:cubicBezTo>
                  <a:pt x="33" y="45"/>
                  <a:pt x="33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8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8"/>
                  <a:pt x="64" y="30"/>
                  <a:pt x="64" y="32"/>
                </a:cubicBezTo>
                <a:close/>
                <a:moveTo>
                  <a:pt x="70" y="29"/>
                </a:moveTo>
                <a:cubicBezTo>
                  <a:pt x="70" y="29"/>
                  <a:pt x="70" y="29"/>
                  <a:pt x="70" y="29"/>
                </a:cubicBezTo>
                <a:cubicBezTo>
                  <a:pt x="64" y="22"/>
                  <a:pt x="54" y="18"/>
                  <a:pt x="44" y="18"/>
                </a:cubicBezTo>
                <a:cubicBezTo>
                  <a:pt x="34" y="18"/>
                  <a:pt x="25" y="22"/>
                  <a:pt x="18" y="29"/>
                </a:cubicBezTo>
                <a:cubicBezTo>
                  <a:pt x="11" y="36"/>
                  <a:pt x="7" y="45"/>
                  <a:pt x="7" y="55"/>
                </a:cubicBezTo>
                <a:cubicBezTo>
                  <a:pt x="7" y="65"/>
                  <a:pt x="11" y="75"/>
                  <a:pt x="18" y="81"/>
                </a:cubicBezTo>
                <a:cubicBezTo>
                  <a:pt x="25" y="88"/>
                  <a:pt x="34" y="92"/>
                  <a:pt x="44" y="92"/>
                </a:cubicBezTo>
                <a:cubicBezTo>
                  <a:pt x="54" y="92"/>
                  <a:pt x="64" y="88"/>
                  <a:pt x="70" y="82"/>
                </a:cubicBezTo>
                <a:cubicBezTo>
                  <a:pt x="70" y="81"/>
                  <a:pt x="70" y="81"/>
                  <a:pt x="70" y="81"/>
                </a:cubicBezTo>
                <a:cubicBezTo>
                  <a:pt x="77" y="75"/>
                  <a:pt x="81" y="65"/>
                  <a:pt x="81" y="55"/>
                </a:cubicBezTo>
                <a:cubicBezTo>
                  <a:pt x="81" y="45"/>
                  <a:pt x="77" y="36"/>
                  <a:pt x="71" y="29"/>
                </a:cubicBezTo>
                <a:cubicBezTo>
                  <a:pt x="70" y="29"/>
                  <a:pt x="70" y="29"/>
                  <a:pt x="70" y="29"/>
                </a:cubicBezTo>
                <a:close/>
              </a:path>
            </a:pathLst>
          </a:custGeom>
          <a:solidFill>
            <a:srgbClr val="049AA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8122466" y="2077287"/>
            <a:ext cx="3380153" cy="15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新竹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蘇漢哲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defTabSz="1219170">
              <a:lnSpc>
                <a:spcPct val="120000"/>
              </a:lnSpc>
              <a:spcBef>
                <a:spcPts val="400"/>
              </a:spcBef>
              <a:defRPr/>
            </a:pP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來點花招</a:t>
            </a: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吧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!!</a:t>
            </a:r>
          </a:p>
          <a:p>
            <a:pPr algn="ctr" defTabSz="1219170">
              <a:lnSpc>
                <a:spcPct val="120000"/>
              </a:lnSpc>
              <a:spcBef>
                <a:spcPts val="400"/>
              </a:spcBef>
              <a:defRPr/>
            </a:pP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給你畢</a:t>
            </a: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氏樹還不錯</a:t>
            </a: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玩。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90175" y="2157030"/>
            <a:ext cx="3380153" cy="15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台中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洪賢松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defTabSz="1219170">
              <a:lnSpc>
                <a:spcPct val="120000"/>
              </a:lnSpc>
              <a:spcBef>
                <a:spcPts val="400"/>
              </a:spcBef>
              <a:defRPr/>
            </a:pP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方根就是方根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!?</a:t>
            </a:r>
          </a:p>
          <a:p>
            <a:pPr algn="ctr" defTabSz="1219170">
              <a:lnSpc>
                <a:spcPct val="120000"/>
              </a:lnSpc>
              <a:spcBef>
                <a:spcPts val="400"/>
              </a:spcBef>
              <a:defRPr/>
            </a:pP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畢氏就是畢氏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!?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755582" y="4970505"/>
            <a:ext cx="3380153" cy="15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台中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陳勝楠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defTabSz="1219170">
              <a:lnSpc>
                <a:spcPct val="120000"/>
              </a:lnSpc>
              <a:spcBef>
                <a:spcPts val="400"/>
              </a:spcBef>
              <a:defRPr/>
            </a:pP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平方根中沒有面積、邊長</a:t>
            </a:r>
            <a:endParaRPr lang="en-US" altLang="zh-TW" sz="2400" dirty="0" smtClean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1219170">
              <a:lnSpc>
                <a:spcPct val="120000"/>
              </a:lnSpc>
              <a:spcBef>
                <a:spcPts val="400"/>
              </a:spcBef>
              <a:defRPr/>
            </a:pP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無感</a:t>
            </a: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啦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199901" y="4970505"/>
            <a:ext cx="3380153" cy="15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新北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李昕儀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defTabSz="1219170">
              <a:lnSpc>
                <a:spcPct val="120000"/>
              </a:lnSpc>
              <a:spcBef>
                <a:spcPts val="400"/>
              </a:spcBef>
              <a:defRPr/>
            </a:pP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我跟你說喔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algn="ctr" defTabSz="1219170">
              <a:lnSpc>
                <a:spcPct val="120000"/>
              </a:lnSpc>
              <a:spcBef>
                <a:spcPts val="400"/>
              </a:spcBef>
              <a:defRPr/>
            </a:pP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其實</a:t>
            </a: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可以怎樣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…..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6685113" y="1915722"/>
            <a:ext cx="1217332" cy="121770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03</a:t>
            </a:r>
          </a:p>
          <a:p>
            <a:pPr algn="ctr"/>
            <a:r>
              <a:rPr lang="en-US" altLang="zh-CN" sz="1333" dirty="0">
                <a:solidFill>
                  <a:schemeClr val="bg1"/>
                </a:solidFill>
              </a:rPr>
              <a:t>Option here</a:t>
            </a:r>
            <a:endParaRPr lang="zh-CN" altLang="en-US" sz="1333" dirty="0">
              <a:solidFill>
                <a:schemeClr val="bg1"/>
              </a:solidFill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6054542" y="3061150"/>
            <a:ext cx="1217332" cy="1217708"/>
          </a:xfrm>
          <a:prstGeom prst="ellipse">
            <a:avLst/>
          </a:prstGeom>
          <a:solidFill>
            <a:srgbClr val="9BD74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04</a:t>
            </a:r>
          </a:p>
          <a:p>
            <a:pPr algn="ctr"/>
            <a:r>
              <a:rPr lang="en-US" altLang="zh-CN" sz="1333" dirty="0">
                <a:solidFill>
                  <a:schemeClr val="bg1"/>
                </a:solidFill>
              </a:rPr>
              <a:t>Option here</a:t>
            </a:r>
            <a:endParaRPr lang="zh-CN" altLang="en-US" sz="1333" dirty="0">
              <a:solidFill>
                <a:schemeClr val="bg1"/>
              </a:solidFill>
            </a:endParaRPr>
          </a:p>
        </p:txBody>
      </p:sp>
      <p:pic>
        <p:nvPicPr>
          <p:cNvPr id="33" name="圖片 3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1205" y="279145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文本框 18">
            <a:extLst>
              <a:ext uri="{FF2B5EF4-FFF2-40B4-BE49-F238E27FC236}">
                <a16:creationId xmlns:a16="http://schemas.microsoft.com/office/drawing/2014/main" xmlns="" id="{A23D0490-CE5D-4FC3-A429-9D12D7FD860C}"/>
              </a:ext>
            </a:extLst>
          </p:cNvPr>
          <p:cNvSpPr txBox="1"/>
          <p:nvPr/>
        </p:nvSpPr>
        <p:spPr>
          <a:xfrm>
            <a:off x="1058723" y="224417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49AAB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Four</a:t>
            </a:r>
            <a:endParaRPr lang="zh-CN" altLang="en-US" sz="3600" b="1" dirty="0">
              <a:solidFill>
                <a:srgbClr val="049AAB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xmlns="" id="{B881D78F-13D6-403D-B419-F0B5B1702C10}"/>
              </a:ext>
            </a:extLst>
          </p:cNvPr>
          <p:cNvSpPr txBox="1"/>
          <p:nvPr/>
        </p:nvSpPr>
        <p:spPr>
          <a:xfrm>
            <a:off x="1922958" y="324378"/>
            <a:ext cx="38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觀摩討論與修改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44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1FC848-5A4D-4F6F-A134-10EC6192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74500"/>
          <a:stretch/>
        </p:blipFill>
        <p:spPr>
          <a:xfrm>
            <a:off x="9083040" y="-121920"/>
            <a:ext cx="310896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015A3D4-822B-4190-BCD5-9258BFBB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6438" y="-121920"/>
            <a:ext cx="6533204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24F7E2D-DB0D-4D8C-9D74-41075CAEC9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5" r="9145"/>
          <a:stretch/>
        </p:blipFill>
        <p:spPr>
          <a:xfrm>
            <a:off x="-29796" y="1211580"/>
            <a:ext cx="5718387" cy="4191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2853DDE1-CBF1-432C-9CD1-3F8A7D196914}"/>
              </a:ext>
            </a:extLst>
          </p:cNvPr>
          <p:cNvGrpSpPr/>
          <p:nvPr/>
        </p:nvGrpSpPr>
        <p:grpSpPr>
          <a:xfrm>
            <a:off x="6095999" y="2074783"/>
            <a:ext cx="3912973" cy="1354217"/>
            <a:chOff x="6081485" y="649688"/>
            <a:chExt cx="3912973" cy="135421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BD3A1D6F-1850-417D-8001-F6E328A4176E}"/>
                </a:ext>
              </a:extLst>
            </p:cNvPr>
            <p:cNvSpPr txBox="1"/>
            <p:nvPr/>
          </p:nvSpPr>
          <p:spPr>
            <a:xfrm>
              <a:off x="6081485" y="649688"/>
              <a:ext cx="3912973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Refl</a:t>
              </a:r>
              <a:r>
                <a:rPr lang="en-US" altLang="zh-CN" sz="3600" b="1" dirty="0" smtClean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ection  Question</a:t>
              </a:r>
              <a:endParaRPr lang="zh-CN" altLang="en-US" sz="3600" b="1" dirty="0">
                <a:solidFill>
                  <a:srgbClr val="049AAB"/>
                </a:solidFill>
                <a:latin typeface="Microsoft Yi Baiti" panose="03000500000000000000" pitchFamily="66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EF5F209B-D04C-48B2-9E68-A766C051936E}"/>
                </a:ext>
              </a:extLst>
            </p:cNvPr>
            <p:cNvSpPr txBox="1"/>
            <p:nvPr/>
          </p:nvSpPr>
          <p:spPr>
            <a:xfrm>
              <a:off x="6081486" y="1296019"/>
              <a:ext cx="383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反思提問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58">
            <a:extLst>
              <a:ext uri="{FF2B5EF4-FFF2-40B4-BE49-F238E27FC236}">
                <a16:creationId xmlns:a16="http://schemas.microsoft.com/office/drawing/2014/main" xmlns="" id="{E1E577CB-5928-4A30-AE32-3B1E7024D8CA}"/>
              </a:ext>
            </a:extLst>
          </p:cNvPr>
          <p:cNvSpPr txBox="1"/>
          <p:nvPr/>
        </p:nvSpPr>
        <p:spPr>
          <a:xfrm>
            <a:off x="5057169" y="1933679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>
                <a:gradFill>
                  <a:gsLst>
                    <a:gs pos="0">
                      <a:srgbClr val="049AAB"/>
                    </a:gs>
                    <a:gs pos="100000">
                      <a:srgbClr val="01304C"/>
                    </a:gs>
                  </a:gsLst>
                  <a:lin ang="5400000" scaled="1"/>
                </a:gradFill>
                <a:latin typeface="Lifeline JL" panose="00000400000000000000" pitchFamily="2" charset="0"/>
                <a:ea typeface="+mj-ea"/>
              </a:rPr>
              <a:t>1</a:t>
            </a:r>
            <a:endParaRPr lang="zh-CN" altLang="en-US" sz="11500" b="1" dirty="0">
              <a:gradFill>
                <a:gsLst>
                  <a:gs pos="0">
                    <a:srgbClr val="049AAB"/>
                  </a:gs>
                  <a:gs pos="100000">
                    <a:srgbClr val="01304C"/>
                  </a:gs>
                </a:gsLst>
                <a:lin ang="5400000" scaled="1"/>
              </a:gra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CB6CA1B2-139F-4EB4-BE6B-BE60A0B99623}"/>
              </a:ext>
            </a:extLst>
          </p:cNvPr>
          <p:cNvSpPr txBox="1"/>
          <p:nvPr/>
        </p:nvSpPr>
        <p:spPr>
          <a:xfrm>
            <a:off x="6146041" y="3767770"/>
            <a:ext cx="5334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先後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BD4B29F9-2134-481B-A7AB-F5364751DDE0}"/>
              </a:ext>
            </a:extLst>
          </p:cNvPr>
          <p:cNvSpPr txBox="1"/>
          <p:nvPr/>
        </p:nvSpPr>
        <p:spPr>
          <a:xfrm>
            <a:off x="8657441" y="3756861"/>
            <a:ext cx="155940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平方根、正方形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49672664-DA29-4993-93D5-7A1B215DAAE2}"/>
              </a:ext>
            </a:extLst>
          </p:cNvPr>
          <p:cNvSpPr txBox="1"/>
          <p:nvPr/>
        </p:nvSpPr>
        <p:spPr>
          <a:xfrm>
            <a:off x="6157391" y="4207831"/>
            <a:ext cx="217495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畢氏定理、直角三角形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xmlns="" id="{44E8D045-01A1-47A1-A549-9146A8D2E93A}"/>
              </a:ext>
            </a:extLst>
          </p:cNvPr>
          <p:cNvSpPr txBox="1"/>
          <p:nvPr/>
        </p:nvSpPr>
        <p:spPr>
          <a:xfrm>
            <a:off x="8656930" y="4207832"/>
            <a:ext cx="9438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迷思概念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8782425" y="6093562"/>
            <a:ext cx="2475914" cy="591440"/>
            <a:chOff x="8782425" y="6093562"/>
            <a:chExt cx="2475914" cy="591440"/>
          </a:xfrm>
        </p:grpSpPr>
        <p:sp>
          <p:nvSpPr>
            <p:cNvPr id="21" name="圓角矩形 20"/>
            <p:cNvSpPr/>
            <p:nvPr/>
          </p:nvSpPr>
          <p:spPr>
            <a:xfrm>
              <a:off x="8782425" y="609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心形 21"/>
            <p:cNvSpPr/>
            <p:nvPr/>
          </p:nvSpPr>
          <p:spPr>
            <a:xfrm>
              <a:off x="9485682" y="620038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8544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59">
            <a:extLst>
              <a:ext uri="{FF2B5EF4-FFF2-40B4-BE49-F238E27FC236}">
                <a16:creationId xmlns:a16="http://schemas.microsoft.com/office/drawing/2014/main" xmlns="" id="{72553B15-E488-4499-A746-6EF0A9B1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948" y="3103462"/>
            <a:ext cx="57338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5400" b="1" cap="all" dirty="0">
                <a:solidFill>
                  <a:srgbClr val="049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altLang="zh-CN" sz="5400" b="1" cap="all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kumimoji="0" lang="zh-CN" altLang="en-US" sz="4400" b="0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矩形 259">
            <a:extLst>
              <a:ext uri="{FF2B5EF4-FFF2-40B4-BE49-F238E27FC236}">
                <a16:creationId xmlns:a16="http://schemas.microsoft.com/office/drawing/2014/main" xmlns="" id="{2C574F2A-FF5B-4063-8762-2EA8AC58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948" y="4119446"/>
            <a:ext cx="5556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dirty="0" smtClean="0">
                <a:solidFill>
                  <a:srgbClr val="01304C"/>
                </a:solidFill>
                <a:cs typeface="Arial" panose="020B0604020202020204" pitchFamily="34" charset="0"/>
              </a:rPr>
              <a:t>數學</a:t>
            </a:r>
            <a:r>
              <a:rPr lang="zh-TW" altLang="en-US" sz="2400" dirty="0" smtClean="0">
                <a:solidFill>
                  <a:srgbClr val="01304C"/>
                </a:solidFill>
                <a:cs typeface="Arial" panose="020B0604020202020204" pitchFamily="34" charset="0"/>
              </a:rPr>
              <a:t>新世界</a:t>
            </a:r>
            <a:r>
              <a:rPr lang="en-US" altLang="zh-TW" sz="2400" dirty="0" smtClean="0">
                <a:solidFill>
                  <a:srgbClr val="01304C"/>
                </a:solidFill>
                <a:cs typeface="Arial" panose="020B0604020202020204" pitchFamily="34" charset="0"/>
              </a:rPr>
              <a:t>—</a:t>
            </a:r>
            <a:r>
              <a:rPr lang="zh-TW" altLang="en-US" sz="2400" dirty="0" smtClean="0">
                <a:solidFill>
                  <a:srgbClr val="01304C"/>
                </a:solidFill>
                <a:cs typeface="Arial" panose="020B0604020202020204" pitchFamily="34" charset="0"/>
              </a:rPr>
              <a:t>生根共備講師培訓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1304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矩形 259">
            <a:extLst>
              <a:ext uri="{FF2B5EF4-FFF2-40B4-BE49-F238E27FC236}">
                <a16:creationId xmlns:a16="http://schemas.microsoft.com/office/drawing/2014/main" xmlns="" id="{87289048-F8E2-4142-93EA-81B67F3D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948" y="1872356"/>
            <a:ext cx="24837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5000" cap="al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作品 </a:t>
            </a:r>
            <a:r>
              <a:rPr lang="en-US" altLang="zh-TW" sz="5000" b="1" cap="all" dirty="0" smtClean="0">
                <a:solidFill>
                  <a:srgbClr val="049AAB"/>
                </a:solidFill>
                <a:latin typeface="FangSong" pitchFamily="49" charset="-122"/>
                <a:ea typeface="FangSong" pitchFamily="49" charset="-122"/>
                <a:cs typeface="Arial" panose="020B0604020202020204" pitchFamily="34" charset="0"/>
              </a:rPr>
              <a:t>X</a:t>
            </a:r>
            <a:r>
              <a:rPr lang="zh-TW" altLang="en-US" sz="5000" cap="all" dirty="0" smtClean="0">
                <a:solidFill>
                  <a:srgbClr val="049AAB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號</a:t>
            </a:r>
            <a:endParaRPr kumimoji="0" lang="zh-CN" altLang="en-US" sz="5000" b="0" i="0" u="none" strike="noStrike" kern="1200" cap="all" spc="0" normalizeH="0" baseline="0" noProof="0" dirty="0">
              <a:ln>
                <a:noFill/>
              </a:ln>
              <a:solidFill>
                <a:srgbClr val="049AAB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C53E459-C028-4568-97B8-EB9A78C44437}"/>
              </a:ext>
            </a:extLst>
          </p:cNvPr>
          <p:cNvGrpSpPr/>
          <p:nvPr/>
        </p:nvGrpSpPr>
        <p:grpSpPr>
          <a:xfrm>
            <a:off x="11014363" y="322118"/>
            <a:ext cx="831273" cy="374073"/>
            <a:chOff x="11014363" y="322118"/>
            <a:chExt cx="831273" cy="374073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2D81C7F0-4B77-413A-887D-0430141C51EB}"/>
                </a:ext>
              </a:extLst>
            </p:cNvPr>
            <p:cNvSpPr/>
            <p:nvPr/>
          </p:nvSpPr>
          <p:spPr>
            <a:xfrm>
              <a:off x="11014363" y="322118"/>
              <a:ext cx="831273" cy="374073"/>
            </a:xfrm>
            <a:prstGeom prst="round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BC79075A-A714-4AC4-88E7-9D7B27987C0E}"/>
                </a:ext>
              </a:extLst>
            </p:cNvPr>
            <p:cNvSpPr txBox="1"/>
            <p:nvPr/>
          </p:nvSpPr>
          <p:spPr>
            <a:xfrm>
              <a:off x="11014363" y="357637"/>
              <a:ext cx="784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LOGO</a:t>
              </a:r>
              <a:endPara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9" name="圖片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1205" y="279145"/>
            <a:ext cx="2511345" cy="6278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412731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圆角矩形 3"/>
          <p:cNvSpPr/>
          <p:nvPr/>
        </p:nvSpPr>
        <p:spPr>
          <a:xfrm>
            <a:off x="1125578" y="3127057"/>
            <a:ext cx="10074652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993964" y="1196631"/>
            <a:ext cx="10206266" cy="1860086"/>
            <a:chOff x="780604" y="1730031"/>
            <a:chExt cx="10206266" cy="1860086"/>
          </a:xfrm>
        </p:grpSpPr>
        <p:sp>
          <p:nvSpPr>
            <p:cNvPr id="5" name="矩形 4"/>
            <p:cNvSpPr/>
            <p:nvPr/>
          </p:nvSpPr>
          <p:spPr>
            <a:xfrm>
              <a:off x="967583" y="1730031"/>
              <a:ext cx="2169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en-US" altLang="zh-TW" sz="2800" b="1" dirty="0" smtClean="0">
                  <a:solidFill>
                    <a:schemeClr val="accent4"/>
                  </a:solidFill>
                  <a:latin typeface="+mj-ea"/>
                  <a:ea typeface="+mj-ea"/>
                  <a:cs typeface="+mn-ea"/>
                  <a:sym typeface="+mn-lt"/>
                </a:rPr>
                <a:t>Question 1</a:t>
              </a:r>
              <a:endParaRPr lang="en-US" altLang="zh-CN" sz="28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 defTabSz="609585"/>
              <a:endParaRPr lang="zh-CN" altLang="en-US" sz="20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780604" y="2124222"/>
              <a:ext cx="10206266" cy="146589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80000" lvl="2"/>
              <a:r>
                <a:rPr lang="zh-TW" altLang="zh-TW" sz="3600" b="1" dirty="0" smtClean="0">
                  <a:latin typeface="微軟正黑體" pitchFamily="34" charset="-120"/>
                  <a:ea typeface="微軟正黑體" pitchFamily="34" charset="-120"/>
                </a:rPr>
                <a:t>平方根和畢氏定理，你會先教哪一個？你的想法是？</a:t>
              </a:r>
            </a:p>
            <a:p>
              <a:pPr algn="ctr"/>
              <a:endParaRPr lang="zh-TW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4878411" y="3360755"/>
            <a:ext cx="216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MY Answer</a:t>
            </a:r>
            <a:endParaRPr lang="zh-CN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圆角矩形 3"/>
          <p:cNvSpPr/>
          <p:nvPr/>
        </p:nvSpPr>
        <p:spPr>
          <a:xfrm>
            <a:off x="1125578" y="3127057"/>
            <a:ext cx="10074652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993964" y="1196631"/>
            <a:ext cx="10206266" cy="1860086"/>
            <a:chOff x="780604" y="1730031"/>
            <a:chExt cx="10206266" cy="1860086"/>
          </a:xfrm>
        </p:grpSpPr>
        <p:sp>
          <p:nvSpPr>
            <p:cNvPr id="5" name="矩形 4"/>
            <p:cNvSpPr/>
            <p:nvPr/>
          </p:nvSpPr>
          <p:spPr>
            <a:xfrm>
              <a:off x="967583" y="1730031"/>
              <a:ext cx="2169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en-US" altLang="zh-TW" sz="2800" b="1" dirty="0" smtClean="0">
                  <a:solidFill>
                    <a:schemeClr val="accent4"/>
                  </a:solidFill>
                  <a:latin typeface="+mj-ea"/>
                  <a:ea typeface="+mj-ea"/>
                  <a:cs typeface="+mn-ea"/>
                  <a:sym typeface="+mn-lt"/>
                </a:rPr>
                <a:t>Question 2</a:t>
              </a:r>
              <a:endParaRPr lang="en-US" altLang="zh-CN" sz="28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 defTabSz="609585"/>
              <a:endParaRPr lang="zh-CN" altLang="en-US" sz="20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780604" y="2124222"/>
              <a:ext cx="10206266" cy="146589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2"/>
              <a:r>
                <a:rPr lang="zh-TW" altLang="zh-TW" sz="3600" b="1" dirty="0" smtClean="0">
                  <a:latin typeface="微軟正黑體" pitchFamily="34" charset="-120"/>
                  <a:ea typeface="微軟正黑體" pitchFamily="34" charset="-120"/>
                </a:rPr>
                <a:t>為什麼平方根教學要跟正方形湊上關係</a:t>
              </a:r>
              <a:r>
                <a:rPr lang="en-US" altLang="zh-TW" sz="3600" b="1" dirty="0" smtClean="0">
                  <a:latin typeface="微軟正黑體" pitchFamily="34" charset="-120"/>
                  <a:ea typeface="微軟正黑體" pitchFamily="34" charset="-120"/>
                </a:rPr>
                <a:t>?</a:t>
              </a:r>
              <a:r>
                <a:rPr lang="zh-TW" altLang="zh-TW" sz="3600" b="1" dirty="0" smtClean="0">
                  <a:latin typeface="微軟正黑體" pitchFamily="34" charset="-120"/>
                  <a:ea typeface="微軟正黑體" pitchFamily="34" charset="-120"/>
                </a:rPr>
                <a:t>平方根究竟是數還是長度</a:t>
              </a:r>
              <a:r>
                <a:rPr lang="en-US" altLang="zh-TW" sz="3600" b="1" dirty="0" smtClean="0"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zh-TW" altLang="zh-TW" sz="36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4878411" y="3360755"/>
            <a:ext cx="216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MY Answer</a:t>
            </a:r>
            <a:endParaRPr lang="zh-CN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圆角矩形 3"/>
          <p:cNvSpPr/>
          <p:nvPr/>
        </p:nvSpPr>
        <p:spPr>
          <a:xfrm>
            <a:off x="1125578" y="3127057"/>
            <a:ext cx="10074652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993964" y="1196631"/>
            <a:ext cx="10206266" cy="1860086"/>
            <a:chOff x="780604" y="1730031"/>
            <a:chExt cx="10206266" cy="1860086"/>
          </a:xfrm>
        </p:grpSpPr>
        <p:sp>
          <p:nvSpPr>
            <p:cNvPr id="5" name="矩形 4"/>
            <p:cNvSpPr/>
            <p:nvPr/>
          </p:nvSpPr>
          <p:spPr>
            <a:xfrm>
              <a:off x="967583" y="1730031"/>
              <a:ext cx="2169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en-US" altLang="zh-TW" sz="2800" b="1" dirty="0" smtClean="0">
                  <a:solidFill>
                    <a:schemeClr val="accent4"/>
                  </a:solidFill>
                  <a:latin typeface="+mj-ea"/>
                  <a:ea typeface="+mj-ea"/>
                  <a:cs typeface="+mn-ea"/>
                  <a:sym typeface="+mn-lt"/>
                </a:rPr>
                <a:t>Question 3</a:t>
              </a:r>
              <a:endParaRPr lang="en-US" altLang="zh-CN" sz="28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 defTabSz="609585"/>
              <a:endParaRPr lang="zh-CN" altLang="en-US" sz="20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780604" y="2124222"/>
              <a:ext cx="10206266" cy="146589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2"/>
              <a:r>
                <a:rPr lang="zh-TW" altLang="zh-TW" sz="3600" b="1" dirty="0" smtClean="0">
                  <a:latin typeface="微軟正黑體" pitchFamily="34" charset="-120"/>
                  <a:ea typeface="微軟正黑體" pitchFamily="34" charset="-120"/>
                </a:rPr>
                <a:t>想到畢氏定理只能想到直角三角形嗎？你還能想到甚麼呢</a:t>
              </a:r>
              <a:r>
                <a:rPr lang="en-US" altLang="zh-TW" sz="3600" b="1" dirty="0" smtClean="0"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zh-TW" altLang="zh-TW" sz="36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4878411" y="3360755"/>
            <a:ext cx="216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MY Answer</a:t>
            </a:r>
            <a:endParaRPr lang="zh-CN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0655" y="198120"/>
            <a:ext cx="2511345" cy="627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圆角矩形 3"/>
          <p:cNvSpPr/>
          <p:nvPr/>
        </p:nvSpPr>
        <p:spPr>
          <a:xfrm>
            <a:off x="1125578" y="3797617"/>
            <a:ext cx="10074652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993964" y="1196631"/>
            <a:ext cx="10206266" cy="2552409"/>
            <a:chOff x="780604" y="1730031"/>
            <a:chExt cx="10206266" cy="2552409"/>
          </a:xfrm>
        </p:grpSpPr>
        <p:sp>
          <p:nvSpPr>
            <p:cNvPr id="5" name="矩形 4"/>
            <p:cNvSpPr/>
            <p:nvPr/>
          </p:nvSpPr>
          <p:spPr>
            <a:xfrm>
              <a:off x="967583" y="1730031"/>
              <a:ext cx="2169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en-US" altLang="zh-TW" sz="2800" b="1" dirty="0" smtClean="0">
                  <a:solidFill>
                    <a:schemeClr val="accent4"/>
                  </a:solidFill>
                  <a:latin typeface="+mj-ea"/>
                  <a:ea typeface="+mj-ea"/>
                  <a:cs typeface="+mn-ea"/>
                  <a:sym typeface="+mn-lt"/>
                </a:rPr>
                <a:t>Question 4</a:t>
              </a:r>
              <a:endParaRPr lang="en-US" altLang="zh-CN" sz="28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 defTabSz="609585"/>
              <a:endParaRPr lang="zh-CN" altLang="en-US" sz="20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780604" y="2124222"/>
              <a:ext cx="10206266" cy="215821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2" algn="ctr"/>
              <a:r>
                <a:rPr lang="zh-TW" altLang="en-US" sz="3600" dirty="0" smtClean="0"/>
                <a:t>                     </a:t>
              </a:r>
              <a:r>
                <a:rPr lang="zh-TW" altLang="zh-TW" sz="3600" dirty="0" smtClean="0"/>
                <a:t>但為什麼</a:t>
              </a:r>
              <a:r>
                <a:rPr lang="zh-TW" altLang="en-US" sz="3600" dirty="0" smtClean="0"/>
                <a:t>                     </a:t>
              </a:r>
              <a:r>
                <a:rPr lang="zh-TW" altLang="zh-TW" sz="3600" dirty="0" smtClean="0"/>
                <a:t>呢</a:t>
              </a:r>
              <a:r>
                <a:rPr lang="en-US" altLang="zh-TW" sz="3600" dirty="0" smtClean="0"/>
                <a:t>?</a:t>
              </a:r>
              <a:r>
                <a:rPr lang="zh-TW" altLang="zh-TW" sz="3600" dirty="0" smtClean="0"/>
                <a:t>這是學生常見的迷思概念，老師你都怎麼解釋讓學生不會再錯呢</a:t>
              </a:r>
              <a:r>
                <a:rPr lang="en-US" altLang="zh-TW" sz="3600" dirty="0" smtClean="0"/>
                <a:t>?</a:t>
              </a:r>
              <a:endParaRPr lang="zh-TW" altLang="zh-TW" sz="3600" dirty="0" smtClean="0"/>
            </a:p>
            <a:p>
              <a:pPr algn="ctr"/>
              <a:endParaRPr lang="zh-TW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4878411" y="4031315"/>
            <a:ext cx="216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MY Answer</a:t>
            </a:r>
            <a:endParaRPr lang="zh-CN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990599" y="1631315"/>
          <a:ext cx="3368041" cy="913765"/>
        </p:xfrm>
        <a:graphic>
          <a:graphicData uri="http://schemas.openxmlformats.org/presentationml/2006/ole">
            <p:oleObj spid="_x0000_s1026" name="文件" r:id="rId4" imgW="4095663" imgH="1005432" progId="Word.Document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717540" y="1724978"/>
          <a:ext cx="3368675" cy="838200"/>
        </p:xfrm>
        <a:graphic>
          <a:graphicData uri="http://schemas.openxmlformats.org/presentationml/2006/ole">
            <p:oleObj spid="_x0000_s1027" name="文件" r:id="rId5" imgW="4095663" imgH="1004352" progId="Word.Documen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1FC848-5A4D-4F6F-A134-10EC6192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74500"/>
          <a:stretch/>
        </p:blipFill>
        <p:spPr>
          <a:xfrm>
            <a:off x="9083040" y="-121920"/>
            <a:ext cx="310896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015A3D4-822B-4190-BCD5-9258BFBB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6438" y="-121920"/>
            <a:ext cx="6533204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24F7E2D-DB0D-4D8C-9D74-41075CAEC9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5" r="9145"/>
          <a:stretch/>
        </p:blipFill>
        <p:spPr>
          <a:xfrm>
            <a:off x="-29796" y="1211580"/>
            <a:ext cx="5718387" cy="4191000"/>
          </a:xfrm>
          <a:prstGeom prst="rect">
            <a:avLst/>
          </a:prstGeom>
        </p:spPr>
      </p:pic>
      <p:grpSp>
        <p:nvGrpSpPr>
          <p:cNvPr id="2" name="组合 9">
            <a:extLst>
              <a:ext uri="{FF2B5EF4-FFF2-40B4-BE49-F238E27FC236}">
                <a16:creationId xmlns:a16="http://schemas.microsoft.com/office/drawing/2014/main" xmlns="" id="{2853DDE1-CBF1-432C-9CD1-3F8A7D196914}"/>
              </a:ext>
            </a:extLst>
          </p:cNvPr>
          <p:cNvGrpSpPr/>
          <p:nvPr/>
        </p:nvGrpSpPr>
        <p:grpSpPr>
          <a:xfrm>
            <a:off x="6095999" y="2074783"/>
            <a:ext cx="3912973" cy="1354217"/>
            <a:chOff x="6081485" y="649688"/>
            <a:chExt cx="3912973" cy="135421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BD3A1D6F-1850-417D-8001-F6E328A4176E}"/>
                </a:ext>
              </a:extLst>
            </p:cNvPr>
            <p:cNvSpPr txBox="1"/>
            <p:nvPr/>
          </p:nvSpPr>
          <p:spPr>
            <a:xfrm>
              <a:off x="6081485" y="649688"/>
              <a:ext cx="3912973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Core</a:t>
              </a:r>
              <a:r>
                <a:rPr lang="en-US" altLang="zh-CN" sz="3600" b="1" dirty="0" smtClean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  Idea</a:t>
              </a:r>
              <a:endParaRPr lang="zh-CN" altLang="en-US" sz="3600" b="1" dirty="0">
                <a:solidFill>
                  <a:srgbClr val="049AAB"/>
                </a:solidFill>
                <a:latin typeface="Microsoft Yi Baiti" panose="03000500000000000000" pitchFamily="66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EF5F209B-D04C-48B2-9E68-A766C051936E}"/>
                </a:ext>
              </a:extLst>
            </p:cNvPr>
            <p:cNvSpPr txBox="1"/>
            <p:nvPr/>
          </p:nvSpPr>
          <p:spPr>
            <a:xfrm>
              <a:off x="6081486" y="1296019"/>
              <a:ext cx="383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核心概念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58">
            <a:extLst>
              <a:ext uri="{FF2B5EF4-FFF2-40B4-BE49-F238E27FC236}">
                <a16:creationId xmlns:a16="http://schemas.microsoft.com/office/drawing/2014/main" xmlns="" id="{E1E577CB-5928-4A30-AE32-3B1E7024D8CA}"/>
              </a:ext>
            </a:extLst>
          </p:cNvPr>
          <p:cNvSpPr txBox="1"/>
          <p:nvPr/>
        </p:nvSpPr>
        <p:spPr>
          <a:xfrm>
            <a:off x="5131708" y="1933679"/>
            <a:ext cx="78258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1500" b="1" dirty="0" smtClean="0">
                <a:gradFill>
                  <a:gsLst>
                    <a:gs pos="0">
                      <a:srgbClr val="049AAB"/>
                    </a:gs>
                    <a:gs pos="100000">
                      <a:srgbClr val="01304C"/>
                    </a:gs>
                  </a:gsLst>
                  <a:lin ang="5400000" scaled="1"/>
                </a:gradFill>
                <a:latin typeface="Lifeline JL" panose="00000400000000000000" pitchFamily="2" charset="0"/>
                <a:ea typeface="+mj-ea"/>
              </a:rPr>
              <a:t>2</a:t>
            </a:r>
            <a:endParaRPr lang="zh-CN" altLang="en-US" sz="11500" b="1" dirty="0">
              <a:gradFill>
                <a:gsLst>
                  <a:gs pos="0">
                    <a:srgbClr val="049AAB"/>
                  </a:gs>
                  <a:gs pos="100000">
                    <a:srgbClr val="01304C"/>
                  </a:gs>
                </a:gsLst>
                <a:lin ang="5400000" scaled="1"/>
              </a:gra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CB6CA1B2-139F-4EB4-BE6B-BE60A0B99623}"/>
              </a:ext>
            </a:extLst>
          </p:cNvPr>
          <p:cNvSpPr txBox="1"/>
          <p:nvPr/>
        </p:nvSpPr>
        <p:spPr>
          <a:xfrm>
            <a:off x="6146041" y="3767770"/>
            <a:ext cx="9438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二次方根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BD4B29F9-2134-481B-A7AB-F5364751DDE0}"/>
              </a:ext>
            </a:extLst>
          </p:cNvPr>
          <p:cNvSpPr txBox="1"/>
          <p:nvPr/>
        </p:nvSpPr>
        <p:spPr>
          <a:xfrm>
            <a:off x="8275466" y="3756861"/>
            <a:ext cx="9438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畢氏定理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49672664-DA29-4993-93D5-7A1B215DAAE2}"/>
              </a:ext>
            </a:extLst>
          </p:cNvPr>
          <p:cNvSpPr txBox="1"/>
          <p:nvPr/>
        </p:nvSpPr>
        <p:spPr>
          <a:xfrm>
            <a:off x="6157391" y="4207831"/>
            <a:ext cx="9438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素養導向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xmlns="" id="{44E8D045-01A1-47A1-A549-9146A8D2E93A}"/>
              </a:ext>
            </a:extLst>
          </p:cNvPr>
          <p:cNvSpPr txBox="1"/>
          <p:nvPr/>
        </p:nvSpPr>
        <p:spPr>
          <a:xfrm>
            <a:off x="8240230" y="4207832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十二年國教新課綱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8782425" y="6093562"/>
            <a:ext cx="2475914" cy="591440"/>
          </a:xfrm>
          <a:prstGeom prst="roundRect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002060"/>
                </a:solidFill>
                <a:latin typeface="+mj-ea"/>
                <a:ea typeface="+mj-ea"/>
              </a:rPr>
              <a:t>9</a:t>
            </a:r>
            <a:r>
              <a:rPr lang="en-US" altLang="zh-TW" sz="2400" dirty="0" smtClean="0">
                <a:solidFill>
                  <a:srgbClr val="00B050"/>
                </a:solidFill>
                <a:latin typeface="+mj-ea"/>
                <a:ea typeface="+mj-ea"/>
              </a:rPr>
              <a:t>4</a:t>
            </a:r>
            <a:r>
              <a:rPr lang="zh-TW" altLang="en-US" sz="2400" dirty="0" smtClean="0">
                <a:latin typeface="+mj-ea"/>
                <a:ea typeface="+mj-ea"/>
              </a:rPr>
              <a:t>      </a:t>
            </a:r>
            <a:r>
              <a:rPr lang="en-US" altLang="zh-TW" sz="2400" dirty="0" smtClean="0">
                <a:solidFill>
                  <a:srgbClr val="FFC000"/>
                </a:solidFill>
                <a:latin typeface="+mj-ea"/>
                <a:ea typeface="+mj-ea"/>
              </a:rPr>
              <a:t>MA</a:t>
            </a:r>
            <a:r>
              <a:rPr lang="en-US" altLang="zh-TW" sz="2400" dirty="0" smtClean="0">
                <a:solidFill>
                  <a:srgbClr val="FF3399"/>
                </a:solidFill>
                <a:latin typeface="+mj-ea"/>
                <a:ea typeface="+mj-ea"/>
              </a:rPr>
              <a:t>TH</a:t>
            </a:r>
            <a:endParaRPr lang="zh-TW" altLang="en-US" sz="2400" dirty="0">
              <a:solidFill>
                <a:srgbClr val="FF3399"/>
              </a:solidFill>
              <a:latin typeface="+mj-ea"/>
              <a:ea typeface="+mj-ea"/>
            </a:endParaRPr>
          </a:p>
        </p:txBody>
      </p:sp>
      <p:sp>
        <p:nvSpPr>
          <p:cNvPr id="18" name="心形 17"/>
          <p:cNvSpPr/>
          <p:nvPr/>
        </p:nvSpPr>
        <p:spPr>
          <a:xfrm>
            <a:off x="9500922" y="6169906"/>
            <a:ext cx="428524" cy="407963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544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16280" y="579120"/>
            <a:ext cx="10256520" cy="55778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TW" sz="3600" b="1" dirty="0" smtClean="0">
                <a:solidFill>
                  <a:srgbClr val="FFFF00"/>
                </a:solidFill>
              </a:rPr>
              <a:t>N-8-1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二次方根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: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 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二次方根的意義；根式的化剪及四則運算。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TW" sz="3600" b="1" dirty="0" smtClean="0">
                <a:solidFill>
                  <a:srgbClr val="FFFF00"/>
                </a:solidFill>
              </a:rPr>
              <a:t>N-8-2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 二次方根的近似值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: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二次方根的近似值；二次方根的整數部分；十分逼近法。使用計算機√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鍵。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TW" sz="3600" b="1" dirty="0" smtClean="0">
                <a:solidFill>
                  <a:srgbClr val="FFFF00"/>
                </a:solidFill>
              </a:rPr>
              <a:t>S-8-6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 畢氏定理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: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畢氏定理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(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勾股弦定理、商高定理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)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的意義及其數學史；畢氏定理在生活上的應用；三邊長滿足畢氏定理的三角形必定是直角三角形。</a:t>
            </a:r>
            <a:endParaRPr lang="en-US" altLang="zh-TW" sz="3200" b="1" dirty="0" smtClean="0">
              <a:solidFill>
                <a:schemeClr val="bg1"/>
              </a:solidFill>
            </a:endParaRPr>
          </a:p>
        </p:txBody>
      </p:sp>
      <p:pic>
        <p:nvPicPr>
          <p:cNvPr id="7" name="圖片 6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655" y="204242"/>
            <a:ext cx="2511345" cy="6278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1333</Words>
  <Application>Microsoft Office PowerPoint</Application>
  <PresentationFormat>自訂</PresentationFormat>
  <Paragraphs>292</Paragraphs>
  <Slides>30</Slides>
  <Notes>15</Notes>
  <HiddenSlides>0</HiddenSlides>
  <MMClips>1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2" baseType="lpstr">
      <vt:lpstr>Office 主题​​</vt:lpstr>
      <vt:lpstr>文件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ikea05</cp:lastModifiedBy>
  <cp:revision>57</cp:revision>
  <dcterms:created xsi:type="dcterms:W3CDTF">2017-09-11T00:58:06Z</dcterms:created>
  <dcterms:modified xsi:type="dcterms:W3CDTF">2018-07-28T05:00:22Z</dcterms:modified>
</cp:coreProperties>
</file>